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sldIdLst>
    <p:sldId id="309" r:id="rId2"/>
    <p:sldId id="269" r:id="rId3"/>
    <p:sldId id="270" r:id="rId4"/>
    <p:sldId id="290" r:id="rId5"/>
    <p:sldId id="283" r:id="rId6"/>
    <p:sldId id="257" r:id="rId7"/>
    <p:sldId id="258" r:id="rId8"/>
    <p:sldId id="271" r:id="rId9"/>
    <p:sldId id="295" r:id="rId10"/>
    <p:sldId id="294" r:id="rId11"/>
    <p:sldId id="284" r:id="rId12"/>
    <p:sldId id="272" r:id="rId13"/>
    <p:sldId id="273" r:id="rId14"/>
    <p:sldId id="274" r:id="rId15"/>
    <p:sldId id="285" r:id="rId16"/>
    <p:sldId id="259" r:id="rId17"/>
    <p:sldId id="306" r:id="rId18"/>
    <p:sldId id="260" r:id="rId19"/>
    <p:sldId id="296" r:id="rId20"/>
    <p:sldId id="286" r:id="rId21"/>
    <p:sldId id="275" r:id="rId22"/>
    <p:sldId id="263" r:id="rId23"/>
    <p:sldId id="264" r:id="rId24"/>
    <p:sldId id="261" r:id="rId25"/>
    <p:sldId id="300" r:id="rId26"/>
    <p:sldId id="265" r:id="rId27"/>
    <p:sldId id="267" r:id="rId28"/>
    <p:sldId id="268" r:id="rId29"/>
    <p:sldId id="307" r:id="rId30"/>
    <p:sldId id="301" r:id="rId31"/>
    <p:sldId id="298" r:id="rId32"/>
    <p:sldId id="297" r:id="rId33"/>
    <p:sldId id="308" r:id="rId34"/>
    <p:sldId id="302" r:id="rId35"/>
    <p:sldId id="299" r:id="rId36"/>
    <p:sldId id="279" r:id="rId37"/>
    <p:sldId id="305" r:id="rId38"/>
    <p:sldId id="278" r:id="rId39"/>
    <p:sldId id="304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63"/>
    <p:restoredTop sz="94690"/>
  </p:normalViewPr>
  <p:slideViewPr>
    <p:cSldViewPr snapToGrid="0" snapToObjects="1">
      <p:cViewPr varScale="1">
        <p:scale>
          <a:sx n="165" d="100"/>
          <a:sy n="165" d="100"/>
        </p:scale>
        <p:origin x="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118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76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648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383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2756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11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74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25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929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89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24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069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64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22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25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99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252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qcplus.org.tw/CertificateDetail.aspx?CODE=y/zEfkGeQhM=" TargetMode="External"/><Relationship Id="rId2" Type="http://schemas.openxmlformats.org/officeDocument/2006/relationships/hyperlink" Target="https://www.tqcplus.org.tw/CertificateDetail.aspx?CODE=D7bzUZWU2%20Q=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tqcplus.org.tw/NewsDetail.aspx?CODE=wncMuSmWugPcBQJEYIeDPw==" TargetMode="External"/><Relationship Id="rId5" Type="http://schemas.openxmlformats.org/officeDocument/2006/relationships/hyperlink" Target="https://www.microsoft.com/zh-tw/learning/exam-98-381.aspx" TargetMode="External"/><Relationship Id="rId4" Type="http://schemas.openxmlformats.org/officeDocument/2006/relationships/hyperlink" Target="https://apcs.csie.ntnu.edu.tw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orangeapple/%E4%BB%80%E9%BA%BC%E6%98%AF-%E9%81%8B%E7%AE%97%E6%80%9D%E7%B6%AD-dbb763237e65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.com/problems/can-place-flowers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sites.google.com/view/pythonplayground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github.com/YuiHuang/Python4U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-tutor.itsa.org.tw/e-Tutor/" TargetMode="External"/><Relationship Id="rId5" Type="http://schemas.openxmlformats.org/officeDocument/2006/relationships/hyperlink" Target="https://leetcode.com/" TargetMode="External"/><Relationship Id="rId4" Type="http://schemas.openxmlformats.org/officeDocument/2006/relationships/hyperlink" Target="http://pythontutor.com/live.html#mode=edit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e-tutor.itsa.org.tw/e-Tutor/mod/programming/view.php?id=11830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uth_table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n.nytimes.com/opinion/20161207/the-benefits-of-bilingualism/zh-han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e-tutor.itsa.org.tw/e-Tutor/mod/programming/view.php?id=18645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e-tutor.itsa.org.tw/e-Tutor/mod/programming/view.php?id=11696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e-tutor.itsa.org.tw/e-Tutor/mod/programming/view.php?id=11713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zh.wikipedia.org/wiki/72%E6%B3%95%E5%89%87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learn.excelwithbusiness.com/blog/post/web-design/say-hello-world-in-28-different-programming-languag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uzzorange.com/techorange/2019/05/27/python-at-netflix/" TargetMode="External"/><Relationship Id="rId2" Type="http://schemas.openxmlformats.org/officeDocument/2006/relationships/hyperlink" Target="https://www.zerynth.com/blog/the-rise-of-python-continues-stack-overflow-research-confirmes-python-is-in-the-lea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www.businessweekly.com.tw/article.aspx?id=21712&amp;type=Blog&amp;p=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8D8711B-9609-4542-B225-1AD3AF2C5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4470" y="1880236"/>
            <a:ext cx="5242682" cy="1111254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Python Basics – Lesson 1</a:t>
            </a:r>
            <a:endParaRPr kumimoji="1"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3642A633-5B16-E04A-9D7B-275F98F28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4470" y="2991487"/>
            <a:ext cx="5242682" cy="740407"/>
          </a:xfrm>
        </p:spPr>
        <p:txBody>
          <a:bodyPr>
            <a:normAutofit/>
          </a:bodyPr>
          <a:lstStyle/>
          <a:p>
            <a:r>
              <a:rPr kumimoji="1" lang="en-US" altLang="zh-TW" sz="1890" dirty="0"/>
              <a:t>June 2</a:t>
            </a:r>
            <a:r>
              <a:rPr kumimoji="1" lang="en-US" altLang="zh-TW" sz="1890" baseline="30000" dirty="0"/>
              <a:t>nd</a:t>
            </a:r>
            <a:r>
              <a:rPr kumimoji="1" lang="en-US" altLang="zh-TW" sz="1890" dirty="0"/>
              <a:t>, 2019</a:t>
            </a:r>
            <a:endParaRPr kumimoji="1" lang="zh-TW" altLang="en-US" sz="1890" dirty="0"/>
          </a:p>
          <a:p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C75280AC-AF4F-D146-B18E-DF746478EEED}"/>
              </a:ext>
            </a:extLst>
          </p:cNvPr>
          <p:cNvSpPr txBox="1">
            <a:spLocks/>
          </p:cNvSpPr>
          <p:nvPr/>
        </p:nvSpPr>
        <p:spPr>
          <a:xfrm>
            <a:off x="734090" y="3731893"/>
            <a:ext cx="5802751" cy="1111254"/>
          </a:xfrm>
          <a:prstGeom prst="rect">
            <a:avLst/>
          </a:prstGeom>
        </p:spPr>
        <p:txBody>
          <a:bodyPr vert="horz" lIns="61722" tIns="30861" rIns="61722" bIns="30861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TW" altLang="en-US" sz="1400" dirty="0"/>
              <a:t>本週進度</a:t>
            </a:r>
            <a:r>
              <a:rPr kumimoji="1" lang="en-US" altLang="zh-TW" sz="1400" dirty="0"/>
              <a:t>:</a:t>
            </a:r>
          </a:p>
          <a:p>
            <a:pPr algn="l"/>
            <a:r>
              <a:rPr lang="en-US" altLang="zh-TW" sz="1400" dirty="0"/>
              <a:t>從零開始學Python (Chapter 1/2/3.1/3.2/3.3)</a:t>
            </a:r>
            <a:endParaRPr kumimoji="1" lang="en-US" altLang="zh-TW" sz="1400" dirty="0"/>
          </a:p>
          <a:p>
            <a:pPr algn="l"/>
            <a:r>
              <a:rPr lang="en-US" altLang="zh-TW" sz="1400" dirty="0"/>
              <a:t>Python 3.x程式語言特訓教材 (Chapter 1/2/3)</a:t>
            </a:r>
          </a:p>
        </p:txBody>
      </p:sp>
    </p:spTree>
    <p:extLst>
      <p:ext uri="{BB962C8B-B14F-4D97-AF65-F5344CB8AC3E}">
        <p14:creationId xmlns:p14="http://schemas.microsoft.com/office/powerpoint/2010/main" val="3737627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8CAB66-A6F4-9847-BCEC-4EBBAF4D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108</a:t>
            </a:r>
            <a:r>
              <a:rPr kumimoji="1" lang="zh-TW" altLang="en-US" dirty="0"/>
              <a:t>課綱</a:t>
            </a:r>
            <a:r>
              <a:rPr kumimoji="1" lang="en-US" altLang="zh-TW" dirty="0"/>
              <a:t>:</a:t>
            </a:r>
            <a:r>
              <a:rPr kumimoji="1" lang="zh-TW" altLang="en-US" dirty="0"/>
              <a:t> 檢定、認證、競賽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2AC146-96F7-5F4C-84C2-724E61311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183" y="1181619"/>
            <a:ext cx="3401878" cy="3127816"/>
          </a:xfrm>
        </p:spPr>
        <p:txBody>
          <a:bodyPr>
            <a:noAutofit/>
          </a:bodyPr>
          <a:lstStyle/>
          <a:p>
            <a:r>
              <a:rPr kumimoji="1" lang="en-US" altLang="zh-TW" sz="1400" dirty="0"/>
              <a:t>TQC+ </a:t>
            </a:r>
            <a:r>
              <a:rPr kumimoji="1" lang="zh-TW" altLang="en-US" sz="1400" dirty="0"/>
              <a:t>基礎程式語言 </a:t>
            </a:r>
            <a:r>
              <a:rPr kumimoji="1" lang="en-US" altLang="zh-TW" sz="1400" dirty="0"/>
              <a:t>Python3</a:t>
            </a:r>
            <a:r>
              <a:rPr kumimoji="1" lang="zh-TW" altLang="en-US" sz="1400" dirty="0"/>
              <a:t> </a:t>
            </a:r>
            <a:r>
              <a:rPr kumimoji="1" lang="en-US" altLang="zh-TW" sz="1400" dirty="0"/>
              <a:t>(SPY3)</a:t>
            </a:r>
            <a:r>
              <a:rPr kumimoji="1" lang="zh-TW" altLang="en-US" sz="1400" dirty="0"/>
              <a:t> </a:t>
            </a:r>
            <a:r>
              <a:rPr kumimoji="1" lang="en-US" altLang="zh-TW" sz="1400" dirty="0"/>
              <a:t>[</a:t>
            </a:r>
            <a:r>
              <a:rPr kumimoji="1" lang="en-US" altLang="zh-TW" sz="1400" dirty="0">
                <a:hlinkClick r:id="rId2"/>
              </a:rPr>
              <a:t>Link</a:t>
            </a:r>
            <a:r>
              <a:rPr kumimoji="1" lang="en-US" altLang="zh-TW" sz="1400" dirty="0"/>
              <a:t>]</a:t>
            </a:r>
          </a:p>
          <a:p>
            <a:pPr lvl="1"/>
            <a:r>
              <a:rPr lang="zh-TW" altLang="en-US" dirty="0"/>
              <a:t>基本程式設計</a:t>
            </a:r>
          </a:p>
          <a:p>
            <a:pPr lvl="1"/>
            <a:r>
              <a:rPr lang="zh-TW" altLang="en-US" dirty="0"/>
              <a:t>選擇敘述</a:t>
            </a:r>
          </a:p>
          <a:p>
            <a:pPr lvl="1"/>
            <a:r>
              <a:rPr lang="zh-TW" altLang="en-US" dirty="0"/>
              <a:t>迴圈敘述</a:t>
            </a:r>
          </a:p>
          <a:p>
            <a:pPr lvl="1"/>
            <a:r>
              <a:rPr lang="zh-TW" altLang="en-US" dirty="0"/>
              <a:t>進階控制流程</a:t>
            </a:r>
          </a:p>
          <a:p>
            <a:pPr lvl="1"/>
            <a:r>
              <a:rPr lang="zh-TW" altLang="en-US" dirty="0"/>
              <a:t>函式（</a:t>
            </a:r>
            <a:r>
              <a:rPr lang="en" altLang="zh-TW" dirty="0"/>
              <a:t>Function</a:t>
            </a:r>
            <a:r>
              <a:rPr lang="zh-TW" altLang="en" dirty="0"/>
              <a:t>）</a:t>
            </a:r>
          </a:p>
          <a:p>
            <a:r>
              <a:rPr kumimoji="1" lang="en-US" altLang="zh-TW" sz="1400" dirty="0"/>
              <a:t>TQC+</a:t>
            </a:r>
            <a:r>
              <a:rPr kumimoji="1" lang="zh-TW" altLang="en-US" sz="1400" dirty="0"/>
              <a:t> 程式語言 </a:t>
            </a:r>
            <a:r>
              <a:rPr kumimoji="1" lang="en-US" altLang="zh-TW" sz="1400" dirty="0"/>
              <a:t>Python3</a:t>
            </a:r>
            <a:r>
              <a:rPr kumimoji="1" lang="zh-TW" altLang="en-US" sz="1400" dirty="0"/>
              <a:t> </a:t>
            </a:r>
            <a:r>
              <a:rPr kumimoji="1" lang="en-US" altLang="zh-TW" sz="1400" dirty="0"/>
              <a:t>(PPY3)</a:t>
            </a:r>
            <a:r>
              <a:rPr kumimoji="1" lang="zh-TW" altLang="en-US" sz="1400" dirty="0"/>
              <a:t> </a:t>
            </a:r>
            <a:r>
              <a:rPr kumimoji="1" lang="en-US" altLang="zh-TW" sz="1400" dirty="0"/>
              <a:t>[</a:t>
            </a:r>
            <a:r>
              <a:rPr kumimoji="1" lang="en-US" altLang="zh-TW" sz="1400" dirty="0">
                <a:hlinkClick r:id="rId3"/>
              </a:rPr>
              <a:t>Link</a:t>
            </a:r>
            <a:r>
              <a:rPr kumimoji="1" lang="en-US" altLang="zh-TW" sz="1400" dirty="0"/>
              <a:t>]</a:t>
            </a:r>
          </a:p>
          <a:p>
            <a:pPr lvl="1"/>
            <a:r>
              <a:rPr lang="zh-TW" altLang="en-US" dirty="0"/>
              <a:t>串列（</a:t>
            </a:r>
            <a:r>
              <a:rPr lang="en" altLang="zh-TW" dirty="0"/>
              <a:t>List</a:t>
            </a:r>
            <a:r>
              <a:rPr lang="zh-TW" altLang="en" dirty="0"/>
              <a:t>）</a:t>
            </a:r>
            <a:r>
              <a:rPr lang="zh-TW" altLang="en-US" dirty="0"/>
              <a:t>的運作（一維、二維以及多維）</a:t>
            </a:r>
          </a:p>
          <a:p>
            <a:pPr lvl="1"/>
            <a:r>
              <a:rPr lang="zh-TW" altLang="en-US" dirty="0"/>
              <a:t>數組（</a:t>
            </a:r>
            <a:r>
              <a:rPr lang="en" altLang="zh-TW" dirty="0"/>
              <a:t>Tuple</a:t>
            </a:r>
            <a:r>
              <a:rPr lang="zh-TW" altLang="en" dirty="0"/>
              <a:t>）、</a:t>
            </a:r>
            <a:r>
              <a:rPr lang="zh-TW" altLang="en-US" dirty="0"/>
              <a:t>集合（</a:t>
            </a:r>
            <a:r>
              <a:rPr lang="en" altLang="zh-TW" dirty="0"/>
              <a:t>Set</a:t>
            </a:r>
            <a:r>
              <a:rPr lang="zh-TW" altLang="en" dirty="0"/>
              <a:t>）</a:t>
            </a:r>
            <a:r>
              <a:rPr lang="zh-TW" altLang="en-US" dirty="0"/>
              <a:t>以及詞典（</a:t>
            </a:r>
            <a:r>
              <a:rPr lang="en" altLang="zh-TW" dirty="0"/>
              <a:t>Dictionary</a:t>
            </a:r>
            <a:r>
              <a:rPr lang="zh-TW" altLang="en" dirty="0"/>
              <a:t>）</a:t>
            </a:r>
          </a:p>
          <a:p>
            <a:pPr lvl="1"/>
            <a:r>
              <a:rPr lang="zh-TW" altLang="en-US" dirty="0"/>
              <a:t>字串（</a:t>
            </a:r>
            <a:r>
              <a:rPr lang="en" altLang="zh-TW" dirty="0"/>
              <a:t>String</a:t>
            </a:r>
            <a:r>
              <a:rPr lang="zh-TW" altLang="en" dirty="0"/>
              <a:t>）</a:t>
            </a:r>
            <a:r>
              <a:rPr lang="zh-TW" altLang="en-US" dirty="0"/>
              <a:t>的運作</a:t>
            </a:r>
          </a:p>
          <a:p>
            <a:pPr lvl="1"/>
            <a:r>
              <a:rPr lang="zh-TW" altLang="en-US" dirty="0"/>
              <a:t>檔案與異常處理</a:t>
            </a:r>
            <a:endParaRPr lang="zh-TW" altLang="en-US" sz="1400" dirty="0"/>
          </a:p>
          <a:p>
            <a:pPr lvl="1"/>
            <a:endParaRPr kumimoji="1" lang="zh-TW" altLang="en-US" sz="140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1E044D-E672-6045-89B9-33C1A8329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77267" y="1181620"/>
            <a:ext cx="3641628" cy="312781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APCS</a:t>
            </a:r>
            <a:r>
              <a:rPr kumimoji="1" lang="zh-TW" altLang="en-US" sz="1400" dirty="0"/>
              <a:t> 大學程式設計先修檢測 </a:t>
            </a:r>
            <a:r>
              <a:rPr kumimoji="1" lang="en-US" altLang="zh-TW" sz="1400" dirty="0"/>
              <a:t>[</a:t>
            </a:r>
            <a:r>
              <a:rPr kumimoji="1" lang="en-US" altLang="zh-TW" sz="1400" dirty="0">
                <a:hlinkClick r:id="rId4"/>
              </a:rPr>
              <a:t>Link</a:t>
            </a:r>
            <a:r>
              <a:rPr kumimoji="1" lang="en-US" altLang="zh-TW" sz="1400" dirty="0"/>
              <a:t>]</a:t>
            </a:r>
            <a:r>
              <a:rPr lang="en-US" altLang="zh-TW" sz="1400" dirty="0"/>
              <a:t> </a:t>
            </a:r>
          </a:p>
          <a:p>
            <a:endParaRPr kumimoji="1" lang="en-US" altLang="zh-TW" sz="1400" dirty="0"/>
          </a:p>
          <a:p>
            <a:r>
              <a:rPr kumimoji="1" lang="en-US" altLang="zh-TW" sz="1400" dirty="0"/>
              <a:t>M</a:t>
            </a:r>
            <a:r>
              <a:rPr kumimoji="1" lang="en" altLang="zh-TW" sz="1400" dirty="0" err="1"/>
              <a:t>icrosoft</a:t>
            </a:r>
            <a:r>
              <a:rPr kumimoji="1" lang="en" altLang="zh-TW" sz="1400" dirty="0"/>
              <a:t> </a:t>
            </a:r>
            <a:r>
              <a:rPr kumimoji="1" lang="en" altLang="zh-TW" sz="1400" dirty="0" err="1"/>
              <a:t>mta</a:t>
            </a:r>
            <a:r>
              <a:rPr kumimoji="1" lang="en" altLang="zh-TW" sz="1400" dirty="0"/>
              <a:t> exam 98-381: introduction to programming using python</a:t>
            </a:r>
            <a:r>
              <a:rPr kumimoji="1" lang="zh-TW" altLang="en-US" sz="1400" dirty="0"/>
              <a:t> </a:t>
            </a:r>
            <a:r>
              <a:rPr kumimoji="1" lang="en-US" altLang="zh-TW" sz="1400" dirty="0"/>
              <a:t>[</a:t>
            </a:r>
            <a:r>
              <a:rPr kumimoji="1" lang="en-US" altLang="zh-TW" sz="1400" dirty="0">
                <a:hlinkClick r:id="rId5"/>
              </a:rPr>
              <a:t>Link</a:t>
            </a:r>
            <a:r>
              <a:rPr kumimoji="1" lang="en-US" altLang="zh-TW" sz="1400" dirty="0"/>
              <a:t>]</a:t>
            </a:r>
          </a:p>
          <a:p>
            <a:endParaRPr lang="en-US" altLang="zh-TW" sz="1400" dirty="0"/>
          </a:p>
          <a:p>
            <a:r>
              <a:rPr lang="en-US" altLang="zh-TW" sz="1400" dirty="0"/>
              <a:t>2019</a:t>
            </a:r>
            <a:r>
              <a:rPr lang="zh-TW" altLang="en-US" sz="1400" dirty="0"/>
              <a:t>第二屆</a:t>
            </a:r>
            <a:r>
              <a:rPr lang="en" altLang="zh-TW" sz="1400" dirty="0"/>
              <a:t>TQC+</a:t>
            </a:r>
            <a:r>
              <a:rPr lang="zh-TW" altLang="en-US" sz="1400" dirty="0"/>
              <a:t>全國大專校院</a:t>
            </a:r>
            <a:r>
              <a:rPr lang="en" altLang="zh-TW" sz="1400" dirty="0"/>
              <a:t>Python</a:t>
            </a:r>
            <a:r>
              <a:rPr lang="zh-TW" altLang="en-US" sz="1400" dirty="0"/>
              <a:t>程式設計競賽</a:t>
            </a:r>
            <a:r>
              <a:rPr lang="en-US" altLang="zh-TW" sz="1400" dirty="0"/>
              <a:t> [</a:t>
            </a:r>
            <a:r>
              <a:rPr lang="en-US" altLang="zh-TW" sz="1400" dirty="0">
                <a:hlinkClick r:id="rId6"/>
              </a:rPr>
              <a:t>Link</a:t>
            </a:r>
            <a:r>
              <a:rPr lang="en-US" altLang="zh-TW" sz="1400" dirty="0"/>
              <a:t>]</a:t>
            </a:r>
          </a:p>
          <a:p>
            <a:endParaRPr kumimoji="1" lang="en-US" altLang="zh-TW" sz="1400" dirty="0"/>
          </a:p>
          <a:p>
            <a:r>
              <a:rPr kumimoji="1" lang="en-US" altLang="zh-TW" sz="1400" dirty="0"/>
              <a:t>… and more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16502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7FC69F9-62D5-1941-822B-71ADEA0D2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627" y="1077999"/>
            <a:ext cx="6369804" cy="1923528"/>
          </a:xfrm>
        </p:spPr>
        <p:txBody>
          <a:bodyPr vert="horz" lIns="61722" tIns="30861" rIns="61722" bIns="30861" rtlCol="0" anchor="b">
            <a:normAutofit/>
          </a:bodyPr>
          <a:lstStyle/>
          <a:p>
            <a:r>
              <a:rPr kumimoji="1" lang="zh-TW" altLang="en-US" sz="4050" dirty="0">
                <a:solidFill>
                  <a:srgbClr val="FFFFFF"/>
                </a:solidFill>
              </a:rPr>
              <a:t>運算思維</a:t>
            </a:r>
            <a:br>
              <a:rPr kumimoji="1" lang="en-US" altLang="zh-TW" sz="4050" dirty="0">
                <a:solidFill>
                  <a:srgbClr val="FFFFFF"/>
                </a:solidFill>
              </a:rPr>
            </a:br>
            <a:r>
              <a:rPr kumimoji="1" lang="en-US" altLang="zh-TW" sz="4050" dirty="0">
                <a:solidFill>
                  <a:srgbClr val="FFFFFF"/>
                </a:solidFill>
              </a:rPr>
              <a:t>Computation Thinking (CT)</a:t>
            </a:r>
          </a:p>
        </p:txBody>
      </p:sp>
    </p:spTree>
    <p:extLst>
      <p:ext uri="{BB962C8B-B14F-4D97-AF65-F5344CB8AC3E}">
        <p14:creationId xmlns:p14="http://schemas.microsoft.com/office/powerpoint/2010/main" val="1337095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4A33D1-821B-E546-B9C0-CEE6EFE44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463875"/>
            <a:ext cx="6067585" cy="2871221"/>
          </a:xfrm>
        </p:spPr>
        <p:txBody>
          <a:bodyPr>
            <a:normAutofit fontScale="92500"/>
          </a:bodyPr>
          <a:lstStyle/>
          <a:p>
            <a:r>
              <a:rPr lang="zh-TW" altLang="en-US" sz="1400" b="1" dirty="0"/>
              <a:t>拆解</a:t>
            </a:r>
            <a:r>
              <a:rPr lang="zh-TW" altLang="en-US" sz="1400" dirty="0"/>
              <a:t> </a:t>
            </a:r>
            <a:r>
              <a:rPr lang="en-US" altLang="zh-TW" sz="1400" dirty="0"/>
              <a:t>(</a:t>
            </a:r>
            <a:r>
              <a:rPr lang="en" altLang="zh-TW" sz="1400" dirty="0"/>
              <a:t>Decomposition): </a:t>
            </a:r>
            <a:r>
              <a:rPr lang="zh-TW" altLang="en-US" sz="1400" dirty="0"/>
              <a:t>將一個任務或問題拆解成數個步驟或部分。</a:t>
            </a: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	</a:t>
            </a:r>
            <a:r>
              <a:rPr lang="en" altLang="zh-TW" sz="1400" dirty="0"/>
              <a:t>Breaking a task or problem into steps or parts.</a:t>
            </a:r>
          </a:p>
          <a:p>
            <a:r>
              <a:rPr lang="zh-TW" altLang="en-US" sz="1400" b="1" dirty="0"/>
              <a:t>找出規律</a:t>
            </a:r>
            <a:r>
              <a:rPr lang="zh-TW" altLang="en-US" sz="1400" dirty="0"/>
              <a:t> </a:t>
            </a:r>
            <a:r>
              <a:rPr lang="en-US" altLang="zh-TW" sz="1400" dirty="0"/>
              <a:t>(</a:t>
            </a:r>
            <a:r>
              <a:rPr lang="en" altLang="zh-TW" sz="1400" dirty="0"/>
              <a:t>Pattern Recognition): </a:t>
            </a:r>
            <a:r>
              <a:rPr lang="zh-TW" altLang="en-US" sz="1400" dirty="0"/>
              <a:t>預測問題的規律，並找出模式做測試。</a:t>
            </a: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	</a:t>
            </a:r>
            <a:r>
              <a:rPr lang="en" altLang="zh-TW" sz="1400" dirty="0"/>
              <a:t>Make predictions and models to test.</a:t>
            </a:r>
          </a:p>
          <a:p>
            <a:r>
              <a:rPr lang="zh-TW" altLang="en-US" sz="1400" b="1" dirty="0"/>
              <a:t>歸納與抽象化</a:t>
            </a:r>
            <a:r>
              <a:rPr lang="zh-TW" altLang="en-US" sz="1400" dirty="0"/>
              <a:t> </a:t>
            </a:r>
            <a:r>
              <a:rPr lang="en-US" altLang="zh-TW" sz="1400" dirty="0"/>
              <a:t>(</a:t>
            </a:r>
            <a:r>
              <a:rPr lang="en" altLang="zh-TW" sz="1400" dirty="0"/>
              <a:t>Pattern Generalization and Abstraction): </a:t>
            </a:r>
            <a:r>
              <a:rPr lang="zh-TW" altLang="en-US" sz="1400" dirty="0"/>
              <a:t>找出最主要導致此模式的原則或因素。</a:t>
            </a: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	</a:t>
            </a:r>
            <a:r>
              <a:rPr lang="en" altLang="zh-TW" sz="1400" dirty="0"/>
              <a:t>Discover the laws, or principles that cause these patterns.</a:t>
            </a:r>
          </a:p>
          <a:p>
            <a:r>
              <a:rPr lang="zh-TW" altLang="en-US" sz="1400" b="1" dirty="0"/>
              <a:t>設計演算法</a:t>
            </a:r>
            <a:r>
              <a:rPr lang="zh-TW" altLang="en-US" sz="1400" dirty="0"/>
              <a:t> </a:t>
            </a:r>
            <a:r>
              <a:rPr lang="en-US" altLang="zh-TW" sz="1400" dirty="0"/>
              <a:t>(</a:t>
            </a:r>
            <a:r>
              <a:rPr lang="en" altLang="zh-TW" sz="1400" dirty="0"/>
              <a:t>Algorithm Design): </a:t>
            </a:r>
            <a:r>
              <a:rPr lang="zh-TW" altLang="en-US" sz="1400" dirty="0"/>
              <a:t>設計出能夠解決類似問題並且能夠被重複執行的指令流程。</a:t>
            </a: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	</a:t>
            </a:r>
            <a:r>
              <a:rPr lang="en" altLang="zh-TW" sz="1400" dirty="0"/>
              <a:t>Develop the instructions to solve similar problems and repeat the process.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C21EE722-77C7-654D-8555-B971B801652F}"/>
              </a:ext>
            </a:extLst>
          </p:cNvPr>
          <p:cNvSpPr txBox="1">
            <a:spLocks/>
          </p:cNvSpPr>
          <p:nvPr/>
        </p:nvSpPr>
        <p:spPr>
          <a:xfrm>
            <a:off x="914401" y="492967"/>
            <a:ext cx="5802751" cy="1067228"/>
          </a:xfrm>
          <a:prstGeom prst="rect">
            <a:avLst/>
          </a:prstGeom>
        </p:spPr>
        <p:txBody>
          <a:bodyPr vert="horz" lIns="61722" tIns="30861" rIns="61722" bIns="30861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altLang="zh-TW" sz="1890" b="1" dirty="0"/>
              <a:t>Computational Thinking  (CT)</a:t>
            </a:r>
          </a:p>
          <a:p>
            <a:r>
              <a:rPr lang="en" altLang="zh-TW" sz="1890" b="1" dirty="0"/>
              <a:t> </a:t>
            </a:r>
            <a:r>
              <a:rPr lang="zh-TW" altLang="en-US" sz="1890" b="1" dirty="0"/>
              <a:t>用電腦解決問題的思維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7B6FE1F-1F4A-A64B-99FC-0A2DB14F5B3F}"/>
              </a:ext>
            </a:extLst>
          </p:cNvPr>
          <p:cNvSpPr/>
          <p:nvPr/>
        </p:nvSpPr>
        <p:spPr>
          <a:xfrm>
            <a:off x="1157128" y="4424374"/>
            <a:ext cx="5153261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945" dirty="0">
                <a:hlinkClick r:id="rId2"/>
              </a:rPr>
              <a:t>https://medium.com/orangeapple/%E4%BB%80%E9%BA%BC%E6%98%AF-%E9%81%8B%E7%AE%97%E6%80%9D%E7%B6%AD-dbb763237e65</a:t>
            </a:r>
            <a:endParaRPr lang="zh-TW" altLang="en-US" sz="945" dirty="0"/>
          </a:p>
        </p:txBody>
      </p:sp>
    </p:spTree>
    <p:extLst>
      <p:ext uri="{BB962C8B-B14F-4D97-AF65-F5344CB8AC3E}">
        <p14:creationId xmlns:p14="http://schemas.microsoft.com/office/powerpoint/2010/main" val="2174849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D1B014-7DF7-7349-8A83-29ACA32F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LeetCode</a:t>
            </a:r>
            <a:r>
              <a:rPr lang="en" altLang="zh-TW" dirty="0"/>
              <a:t> 605. Can Place Flowers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6FF6D7-D43F-D946-82FC-2B620E412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42" y="1078344"/>
            <a:ext cx="6571273" cy="1315378"/>
          </a:xfrm>
        </p:spPr>
        <p:txBody>
          <a:bodyPr>
            <a:normAutofit fontScale="92500" lnSpcReduction="10000"/>
          </a:bodyPr>
          <a:lstStyle/>
          <a:p>
            <a:r>
              <a:rPr lang="en" altLang="zh-TW" sz="1400" dirty="0"/>
              <a:t>Suppose you have a long flowerbed in which some of the plots are planted and some are not. However, flowers cannot be planted in adjacent plots - they would compete for water and both would die.</a:t>
            </a:r>
          </a:p>
          <a:p>
            <a:r>
              <a:rPr lang="en" altLang="zh-TW" sz="1400" dirty="0"/>
              <a:t>Given a flowerbed (represented as an array containing 0 and 1, where 0 means empty and 1 means not empty), and a number </a:t>
            </a:r>
            <a:r>
              <a:rPr lang="en" altLang="zh-TW" sz="1400" b="1" dirty="0"/>
              <a:t>n</a:t>
            </a:r>
            <a:r>
              <a:rPr lang="en" altLang="zh-TW" sz="1400" dirty="0"/>
              <a:t>, return if </a:t>
            </a:r>
            <a:r>
              <a:rPr lang="en" altLang="zh-TW" sz="1400" b="1" dirty="0"/>
              <a:t>n</a:t>
            </a:r>
            <a:r>
              <a:rPr lang="en" altLang="zh-TW" sz="1400" dirty="0"/>
              <a:t> new flowers can be planted in it without violating the no-adjacent-flowers rule.</a:t>
            </a:r>
          </a:p>
          <a:p>
            <a:endParaRPr kumimoji="1" lang="zh-TW" altLang="en-US" sz="1400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1E7A3CDB-A433-9047-B554-9826B778FFF9}"/>
              </a:ext>
            </a:extLst>
          </p:cNvPr>
          <p:cNvGrpSpPr/>
          <p:nvPr/>
        </p:nvGrpSpPr>
        <p:grpSpPr>
          <a:xfrm>
            <a:off x="4358728" y="2749780"/>
            <a:ext cx="1723441" cy="363887"/>
            <a:chOff x="5780036" y="3692747"/>
            <a:chExt cx="2553244" cy="539092"/>
          </a:xfrm>
        </p:grpSpPr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B11BFBD4-63D8-074C-8660-735756B1600E}"/>
                </a:ext>
              </a:extLst>
            </p:cNvPr>
            <p:cNvSpPr txBox="1"/>
            <p:nvPr/>
          </p:nvSpPr>
          <p:spPr>
            <a:xfrm>
              <a:off x="5780036" y="3703023"/>
              <a:ext cx="328201" cy="352899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99565A4E-DA5B-5E46-B29C-9D1B40343D5D}"/>
                </a:ext>
              </a:extLst>
            </p:cNvPr>
            <p:cNvGrpSpPr/>
            <p:nvPr/>
          </p:nvGrpSpPr>
          <p:grpSpPr>
            <a:xfrm>
              <a:off x="6138113" y="3692747"/>
              <a:ext cx="1872104" cy="381724"/>
              <a:chOff x="1168601" y="4679420"/>
              <a:chExt cx="1872104" cy="381724"/>
            </a:xfrm>
          </p:grpSpPr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81E6961D-DFB4-AF40-92C4-2B5F1A7A57EB}"/>
                  </a:ext>
                </a:extLst>
              </p:cNvPr>
              <p:cNvSpPr txBox="1"/>
              <p:nvPr/>
            </p:nvSpPr>
            <p:spPr>
              <a:xfrm>
                <a:off x="1542559" y="4681131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E7DBD6BF-7388-694C-B14D-9137A4920680}"/>
                  </a:ext>
                </a:extLst>
              </p:cNvPr>
              <p:cNvSpPr txBox="1"/>
              <p:nvPr/>
            </p:nvSpPr>
            <p:spPr>
              <a:xfrm>
                <a:off x="191071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DB504EF7-5A41-504D-BFB2-318888007A05}"/>
                  </a:ext>
                </a:extLst>
              </p:cNvPr>
              <p:cNvSpPr txBox="1"/>
              <p:nvPr/>
            </p:nvSpPr>
            <p:spPr>
              <a:xfrm>
                <a:off x="228467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AB2482A-FB50-D744-A9D1-4CA73B1FDFF8}"/>
                  </a:ext>
                </a:extLst>
              </p:cNvPr>
              <p:cNvSpPr txBox="1"/>
              <p:nvPr/>
            </p:nvSpPr>
            <p:spPr>
              <a:xfrm>
                <a:off x="2586640" y="4689696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E3D32D96-84DE-204A-A432-5122E53ED126}"/>
                  </a:ext>
                </a:extLst>
              </p:cNvPr>
              <p:cNvSpPr txBox="1"/>
              <p:nvPr/>
            </p:nvSpPr>
            <p:spPr>
              <a:xfrm>
                <a:off x="2658630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707C9ABF-FEDD-CD40-B7CE-68F57DB715FA}"/>
                  </a:ext>
                </a:extLst>
              </p:cNvPr>
              <p:cNvSpPr txBox="1"/>
              <p:nvPr/>
            </p:nvSpPr>
            <p:spPr>
              <a:xfrm>
                <a:off x="1168601" y="4689696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91F0F6F2-3A3F-EF44-9C16-AE7068C5EC46}"/>
                  </a:ext>
                </a:extLst>
              </p:cNvPr>
              <p:cNvSpPr txBox="1"/>
              <p:nvPr/>
            </p:nvSpPr>
            <p:spPr>
              <a:xfrm>
                <a:off x="1843313" y="4708245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</p:grp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576EC173-9995-054E-9121-FC58548AFD21}"/>
                </a:ext>
              </a:extLst>
            </p:cNvPr>
            <p:cNvSpPr txBox="1"/>
            <p:nvPr/>
          </p:nvSpPr>
          <p:spPr>
            <a:xfrm>
              <a:off x="8005079" y="3703023"/>
              <a:ext cx="328201" cy="352899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74" name="右中括弧 73">
              <a:extLst>
                <a:ext uri="{FF2B5EF4-FFF2-40B4-BE49-F238E27FC236}">
                  <a16:creationId xmlns:a16="http://schemas.microsoft.com/office/drawing/2014/main" id="{5E5E9CFF-E5C6-5348-911D-02A1D367BA6E}"/>
                </a:ext>
              </a:extLst>
            </p:cNvPr>
            <p:cNvSpPr/>
            <p:nvPr/>
          </p:nvSpPr>
          <p:spPr>
            <a:xfrm rot="5400000">
              <a:off x="6206859" y="3704061"/>
              <a:ext cx="113015" cy="942542"/>
            </a:xfrm>
            <a:prstGeom prst="righ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</p:grp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66EB070A-8BA7-204E-AD13-97337E0B667E}"/>
              </a:ext>
            </a:extLst>
          </p:cNvPr>
          <p:cNvCxnSpPr/>
          <p:nvPr/>
        </p:nvCxnSpPr>
        <p:spPr>
          <a:xfrm>
            <a:off x="2496107" y="2571751"/>
            <a:ext cx="0" cy="2051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F2F9CE82-BA35-BE48-AD4F-EC4C2C14E360}"/>
              </a:ext>
            </a:extLst>
          </p:cNvPr>
          <p:cNvCxnSpPr/>
          <p:nvPr/>
        </p:nvCxnSpPr>
        <p:spPr>
          <a:xfrm>
            <a:off x="3930508" y="2544173"/>
            <a:ext cx="0" cy="2051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>
            <a:extLst>
              <a:ext uri="{FF2B5EF4-FFF2-40B4-BE49-F238E27FC236}">
                <a16:creationId xmlns:a16="http://schemas.microsoft.com/office/drawing/2014/main" id="{8E488453-7C43-824E-92FB-96454B55943C}"/>
              </a:ext>
            </a:extLst>
          </p:cNvPr>
          <p:cNvGrpSpPr/>
          <p:nvPr/>
        </p:nvGrpSpPr>
        <p:grpSpPr>
          <a:xfrm>
            <a:off x="4349707" y="3171483"/>
            <a:ext cx="1723441" cy="379616"/>
            <a:chOff x="5766672" y="4317493"/>
            <a:chExt cx="2553244" cy="562394"/>
          </a:xfrm>
        </p:grpSpPr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89497DCB-E3CF-EF4F-BD0C-1ED1116F0AF9}"/>
                </a:ext>
              </a:extLst>
            </p:cNvPr>
            <p:cNvSpPr txBox="1"/>
            <p:nvPr/>
          </p:nvSpPr>
          <p:spPr>
            <a:xfrm>
              <a:off x="5766672" y="4327769"/>
              <a:ext cx="328201" cy="352899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93655C92-74EE-1644-9B96-B8C4F22C20BB}"/>
                </a:ext>
              </a:extLst>
            </p:cNvPr>
            <p:cNvGrpSpPr/>
            <p:nvPr/>
          </p:nvGrpSpPr>
          <p:grpSpPr>
            <a:xfrm>
              <a:off x="6124749" y="4317493"/>
              <a:ext cx="1872104" cy="381724"/>
              <a:chOff x="1168601" y="4679420"/>
              <a:chExt cx="1872104" cy="381724"/>
            </a:xfrm>
          </p:grpSpPr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E1C3AEB5-91D6-BB43-9520-AE119366EDDE}"/>
                  </a:ext>
                </a:extLst>
              </p:cNvPr>
              <p:cNvSpPr txBox="1"/>
              <p:nvPr/>
            </p:nvSpPr>
            <p:spPr>
              <a:xfrm>
                <a:off x="1542559" y="4681131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2AFEA4-E6A9-154D-8A87-4ED3D7A6A8AD}"/>
                  </a:ext>
                </a:extLst>
              </p:cNvPr>
              <p:cNvSpPr txBox="1"/>
              <p:nvPr/>
            </p:nvSpPr>
            <p:spPr>
              <a:xfrm>
                <a:off x="191071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1A302C93-4D40-5242-9741-677D43D24045}"/>
                  </a:ext>
                </a:extLst>
              </p:cNvPr>
              <p:cNvSpPr txBox="1"/>
              <p:nvPr/>
            </p:nvSpPr>
            <p:spPr>
              <a:xfrm>
                <a:off x="228467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216433AC-D63D-9142-9C5A-9DF6C368BFE3}"/>
                  </a:ext>
                </a:extLst>
              </p:cNvPr>
              <p:cNvSpPr txBox="1"/>
              <p:nvPr/>
            </p:nvSpPr>
            <p:spPr>
              <a:xfrm>
                <a:off x="2586640" y="4689696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2D85A32D-6650-C146-B361-7F9AD71ACC98}"/>
                  </a:ext>
                </a:extLst>
              </p:cNvPr>
              <p:cNvSpPr txBox="1"/>
              <p:nvPr/>
            </p:nvSpPr>
            <p:spPr>
              <a:xfrm>
                <a:off x="2658630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63C82518-B4A2-D642-AD34-89744774A910}"/>
                  </a:ext>
                </a:extLst>
              </p:cNvPr>
              <p:cNvSpPr txBox="1"/>
              <p:nvPr/>
            </p:nvSpPr>
            <p:spPr>
              <a:xfrm>
                <a:off x="1168601" y="4689696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18C5A318-C094-AF42-A6E4-14141AB8ED9F}"/>
                  </a:ext>
                </a:extLst>
              </p:cNvPr>
              <p:cNvSpPr txBox="1"/>
              <p:nvPr/>
            </p:nvSpPr>
            <p:spPr>
              <a:xfrm>
                <a:off x="1843313" y="4708245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</p:grp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CFF4440D-120B-534A-86EF-FF45D8E88B9F}"/>
                </a:ext>
              </a:extLst>
            </p:cNvPr>
            <p:cNvSpPr txBox="1"/>
            <p:nvPr/>
          </p:nvSpPr>
          <p:spPr>
            <a:xfrm>
              <a:off x="7991715" y="4327769"/>
              <a:ext cx="328201" cy="352899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81" name="右中括弧 80">
              <a:extLst>
                <a:ext uri="{FF2B5EF4-FFF2-40B4-BE49-F238E27FC236}">
                  <a16:creationId xmlns:a16="http://schemas.microsoft.com/office/drawing/2014/main" id="{134FD33A-FC5A-E046-8E8A-0A480F679E47}"/>
                </a:ext>
              </a:extLst>
            </p:cNvPr>
            <p:cNvSpPr/>
            <p:nvPr/>
          </p:nvSpPr>
          <p:spPr>
            <a:xfrm rot="5400000">
              <a:off x="6552876" y="4352109"/>
              <a:ext cx="113015" cy="942542"/>
            </a:xfrm>
            <a:prstGeom prst="righ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C25F62E8-9EA6-FF49-B7C0-A8239709AFE7}"/>
                </a:ext>
              </a:extLst>
            </p:cNvPr>
            <p:cNvSpPr txBox="1"/>
            <p:nvPr/>
          </p:nvSpPr>
          <p:spPr>
            <a:xfrm>
              <a:off x="6052975" y="4356592"/>
              <a:ext cx="454065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🌷</a:t>
              </a:r>
              <a:endParaRPr kumimoji="1" lang="zh-TW" altLang="en-US" sz="948" dirty="0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E56BA62-541B-B548-8F3C-EC77AC1BEE5E}"/>
              </a:ext>
            </a:extLst>
          </p:cNvPr>
          <p:cNvGrpSpPr/>
          <p:nvPr/>
        </p:nvGrpSpPr>
        <p:grpSpPr>
          <a:xfrm>
            <a:off x="4349707" y="3600330"/>
            <a:ext cx="1723441" cy="379778"/>
            <a:chOff x="5766672" y="4952822"/>
            <a:chExt cx="2553244" cy="562634"/>
          </a:xfrm>
        </p:grpSpPr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9C1707B2-CF01-BA46-937F-DD5E150DC34C}"/>
                </a:ext>
              </a:extLst>
            </p:cNvPr>
            <p:cNvSpPr txBox="1"/>
            <p:nvPr/>
          </p:nvSpPr>
          <p:spPr>
            <a:xfrm>
              <a:off x="5766672" y="4963098"/>
              <a:ext cx="328201" cy="352899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17996059-EABE-1E47-81BE-42D6AC8B2D81}"/>
                </a:ext>
              </a:extLst>
            </p:cNvPr>
            <p:cNvGrpSpPr/>
            <p:nvPr/>
          </p:nvGrpSpPr>
          <p:grpSpPr>
            <a:xfrm>
              <a:off x="6124749" y="4952822"/>
              <a:ext cx="1872104" cy="381724"/>
              <a:chOff x="1168601" y="4679420"/>
              <a:chExt cx="1872104" cy="381724"/>
            </a:xfrm>
          </p:grpSpPr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DD846F36-21B3-2A40-9511-181B2FBD0EEB}"/>
                  </a:ext>
                </a:extLst>
              </p:cNvPr>
              <p:cNvSpPr txBox="1"/>
              <p:nvPr/>
            </p:nvSpPr>
            <p:spPr>
              <a:xfrm>
                <a:off x="1542559" y="4681131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10998C8E-BC02-0140-BE4E-AAD09335B21C}"/>
                  </a:ext>
                </a:extLst>
              </p:cNvPr>
              <p:cNvSpPr txBox="1"/>
              <p:nvPr/>
            </p:nvSpPr>
            <p:spPr>
              <a:xfrm>
                <a:off x="191071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1DBB614E-7727-1144-AC82-D9764D4CF450}"/>
                  </a:ext>
                </a:extLst>
              </p:cNvPr>
              <p:cNvSpPr txBox="1"/>
              <p:nvPr/>
            </p:nvSpPr>
            <p:spPr>
              <a:xfrm>
                <a:off x="228467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58727333-7B9A-8B44-9BEA-50C9857A491E}"/>
                  </a:ext>
                </a:extLst>
              </p:cNvPr>
              <p:cNvSpPr txBox="1"/>
              <p:nvPr/>
            </p:nvSpPr>
            <p:spPr>
              <a:xfrm>
                <a:off x="2586640" y="4689696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BCF575CD-4D8B-A44E-9A75-089C9757212F}"/>
                  </a:ext>
                </a:extLst>
              </p:cNvPr>
              <p:cNvSpPr txBox="1"/>
              <p:nvPr/>
            </p:nvSpPr>
            <p:spPr>
              <a:xfrm>
                <a:off x="2658630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020BF142-173A-8D42-A356-E174804E52F1}"/>
                  </a:ext>
                </a:extLst>
              </p:cNvPr>
              <p:cNvSpPr txBox="1"/>
              <p:nvPr/>
            </p:nvSpPr>
            <p:spPr>
              <a:xfrm>
                <a:off x="1168601" y="4689696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09" name="文字方塊 108">
                <a:extLst>
                  <a:ext uri="{FF2B5EF4-FFF2-40B4-BE49-F238E27FC236}">
                    <a16:creationId xmlns:a16="http://schemas.microsoft.com/office/drawing/2014/main" id="{5B4555AD-3694-2749-9C19-47589B3D8D7B}"/>
                  </a:ext>
                </a:extLst>
              </p:cNvPr>
              <p:cNvSpPr txBox="1"/>
              <p:nvPr/>
            </p:nvSpPr>
            <p:spPr>
              <a:xfrm>
                <a:off x="1843313" y="4708245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</p:grp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9310FFFC-F986-1542-9529-B93ACEE3E603}"/>
                </a:ext>
              </a:extLst>
            </p:cNvPr>
            <p:cNvSpPr txBox="1"/>
            <p:nvPr/>
          </p:nvSpPr>
          <p:spPr>
            <a:xfrm>
              <a:off x="7991715" y="4963098"/>
              <a:ext cx="328201" cy="352899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02" name="右中括弧 101">
              <a:extLst>
                <a:ext uri="{FF2B5EF4-FFF2-40B4-BE49-F238E27FC236}">
                  <a16:creationId xmlns:a16="http://schemas.microsoft.com/office/drawing/2014/main" id="{93949C4A-7629-FC45-8DC6-32E481F8EB55}"/>
                </a:ext>
              </a:extLst>
            </p:cNvPr>
            <p:cNvSpPr/>
            <p:nvPr/>
          </p:nvSpPr>
          <p:spPr>
            <a:xfrm rot="5400000">
              <a:off x="6937151" y="4987678"/>
              <a:ext cx="113015" cy="942542"/>
            </a:xfrm>
            <a:prstGeom prst="righ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CE974CA1-A438-3445-9148-AFADFDB608D2}"/>
                </a:ext>
              </a:extLst>
            </p:cNvPr>
            <p:cNvSpPr txBox="1"/>
            <p:nvPr/>
          </p:nvSpPr>
          <p:spPr>
            <a:xfrm>
              <a:off x="6052975" y="4991921"/>
              <a:ext cx="454065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🌷</a:t>
              </a:r>
              <a:endParaRPr kumimoji="1" lang="zh-TW" altLang="en-US" sz="948" dirty="0"/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95B10F19-62D9-FF49-BAF2-E12BE6B483E2}"/>
                </a:ext>
              </a:extLst>
            </p:cNvPr>
            <p:cNvSpPr txBox="1"/>
            <p:nvPr/>
          </p:nvSpPr>
          <p:spPr>
            <a:xfrm>
              <a:off x="6475814" y="4958465"/>
              <a:ext cx="373321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X</a:t>
              </a:r>
              <a:endParaRPr kumimoji="1" lang="zh-TW" altLang="en-US" sz="948" dirty="0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ED38437-4AF0-6846-978C-4A251CAC7884}"/>
              </a:ext>
            </a:extLst>
          </p:cNvPr>
          <p:cNvGrpSpPr/>
          <p:nvPr/>
        </p:nvGrpSpPr>
        <p:grpSpPr>
          <a:xfrm>
            <a:off x="4349707" y="4021322"/>
            <a:ext cx="1723441" cy="380826"/>
            <a:chOff x="5766672" y="5576514"/>
            <a:chExt cx="2553244" cy="564186"/>
          </a:xfrm>
        </p:grpSpPr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286ED6CF-41ED-BA44-8303-5C25C81B722D}"/>
                </a:ext>
              </a:extLst>
            </p:cNvPr>
            <p:cNvSpPr txBox="1"/>
            <p:nvPr/>
          </p:nvSpPr>
          <p:spPr>
            <a:xfrm>
              <a:off x="5766672" y="5586790"/>
              <a:ext cx="328201" cy="352899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4E6B5954-8F66-FD44-92F0-0CC71C94A773}"/>
                </a:ext>
              </a:extLst>
            </p:cNvPr>
            <p:cNvGrpSpPr/>
            <p:nvPr/>
          </p:nvGrpSpPr>
          <p:grpSpPr>
            <a:xfrm>
              <a:off x="6124749" y="5576514"/>
              <a:ext cx="1872104" cy="381724"/>
              <a:chOff x="1168601" y="4679420"/>
              <a:chExt cx="1872104" cy="381724"/>
            </a:xfrm>
          </p:grpSpPr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C45117A9-D25D-B640-944A-A1FA6BE45174}"/>
                  </a:ext>
                </a:extLst>
              </p:cNvPr>
              <p:cNvSpPr txBox="1"/>
              <p:nvPr/>
            </p:nvSpPr>
            <p:spPr>
              <a:xfrm>
                <a:off x="1542559" y="4681131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C2275AA8-9F78-1947-8CD7-C797A605AF4E}"/>
                  </a:ext>
                </a:extLst>
              </p:cNvPr>
              <p:cNvSpPr txBox="1"/>
              <p:nvPr/>
            </p:nvSpPr>
            <p:spPr>
              <a:xfrm>
                <a:off x="191071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3C6E60DF-58F2-4945-B6CB-F8BDD6360BC7}"/>
                  </a:ext>
                </a:extLst>
              </p:cNvPr>
              <p:cNvSpPr txBox="1"/>
              <p:nvPr/>
            </p:nvSpPr>
            <p:spPr>
              <a:xfrm>
                <a:off x="228467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B3533B9D-7491-0448-B7A7-CACA91F76162}"/>
                  </a:ext>
                </a:extLst>
              </p:cNvPr>
              <p:cNvSpPr txBox="1"/>
              <p:nvPr/>
            </p:nvSpPr>
            <p:spPr>
              <a:xfrm>
                <a:off x="2586640" y="4689696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AF21AF5B-4E54-0346-A794-0A8212E64CEF}"/>
                  </a:ext>
                </a:extLst>
              </p:cNvPr>
              <p:cNvSpPr txBox="1"/>
              <p:nvPr/>
            </p:nvSpPr>
            <p:spPr>
              <a:xfrm>
                <a:off x="2658630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AA39965D-2544-D643-8F17-13E150293CB8}"/>
                  </a:ext>
                </a:extLst>
              </p:cNvPr>
              <p:cNvSpPr txBox="1"/>
              <p:nvPr/>
            </p:nvSpPr>
            <p:spPr>
              <a:xfrm>
                <a:off x="1168601" y="4689696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3D868FA0-379E-3046-9F08-148552A14FD0}"/>
                  </a:ext>
                </a:extLst>
              </p:cNvPr>
              <p:cNvSpPr txBox="1"/>
              <p:nvPr/>
            </p:nvSpPr>
            <p:spPr>
              <a:xfrm>
                <a:off x="1843313" y="4708245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</p:grpSp>
        <p:sp>
          <p:nvSpPr>
            <p:cNvPr id="116" name="文字方塊 115">
              <a:extLst>
                <a:ext uri="{FF2B5EF4-FFF2-40B4-BE49-F238E27FC236}">
                  <a16:creationId xmlns:a16="http://schemas.microsoft.com/office/drawing/2014/main" id="{1D7220B7-ECE6-D444-827E-90BE646E6C42}"/>
                </a:ext>
              </a:extLst>
            </p:cNvPr>
            <p:cNvSpPr txBox="1"/>
            <p:nvPr/>
          </p:nvSpPr>
          <p:spPr>
            <a:xfrm>
              <a:off x="7991715" y="5586790"/>
              <a:ext cx="328201" cy="352899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17" name="右中括弧 116">
              <a:extLst>
                <a:ext uri="{FF2B5EF4-FFF2-40B4-BE49-F238E27FC236}">
                  <a16:creationId xmlns:a16="http://schemas.microsoft.com/office/drawing/2014/main" id="{57E0235A-9AA4-334E-BE86-4C93D7D343E9}"/>
                </a:ext>
              </a:extLst>
            </p:cNvPr>
            <p:cNvSpPr/>
            <p:nvPr/>
          </p:nvSpPr>
          <p:spPr>
            <a:xfrm rot="5400000">
              <a:off x="7319356" y="5612922"/>
              <a:ext cx="113015" cy="942542"/>
            </a:xfrm>
            <a:prstGeom prst="righ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  <p:sp>
          <p:nvSpPr>
            <p:cNvPr id="125" name="文字方塊 124">
              <a:extLst>
                <a:ext uri="{FF2B5EF4-FFF2-40B4-BE49-F238E27FC236}">
                  <a16:creationId xmlns:a16="http://schemas.microsoft.com/office/drawing/2014/main" id="{1284297D-879F-FD4B-B316-7AD52033ABBB}"/>
                </a:ext>
              </a:extLst>
            </p:cNvPr>
            <p:cNvSpPr txBox="1"/>
            <p:nvPr/>
          </p:nvSpPr>
          <p:spPr>
            <a:xfrm>
              <a:off x="6052975" y="5615613"/>
              <a:ext cx="454065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🌷</a:t>
              </a:r>
              <a:endParaRPr kumimoji="1" lang="zh-TW" altLang="en-US" sz="948" dirty="0"/>
            </a:p>
          </p:txBody>
        </p:sp>
        <p:sp>
          <p:nvSpPr>
            <p:cNvPr id="126" name="文字方塊 125">
              <a:extLst>
                <a:ext uri="{FF2B5EF4-FFF2-40B4-BE49-F238E27FC236}">
                  <a16:creationId xmlns:a16="http://schemas.microsoft.com/office/drawing/2014/main" id="{0CE5E629-1D13-6240-B04F-E0823A3105BF}"/>
                </a:ext>
              </a:extLst>
            </p:cNvPr>
            <p:cNvSpPr txBox="1"/>
            <p:nvPr/>
          </p:nvSpPr>
          <p:spPr>
            <a:xfrm>
              <a:off x="6475814" y="5582157"/>
              <a:ext cx="373321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X</a:t>
              </a:r>
              <a:endParaRPr kumimoji="1" lang="zh-TW" altLang="en-US" sz="948" dirty="0"/>
            </a:p>
          </p:txBody>
        </p:sp>
        <p:sp>
          <p:nvSpPr>
            <p:cNvPr id="127" name="文字方塊 126">
              <a:extLst>
                <a:ext uri="{FF2B5EF4-FFF2-40B4-BE49-F238E27FC236}">
                  <a16:creationId xmlns:a16="http://schemas.microsoft.com/office/drawing/2014/main" id="{071BBA9B-99F2-1742-9B01-D5267FB3A503}"/>
                </a:ext>
              </a:extLst>
            </p:cNvPr>
            <p:cNvSpPr txBox="1"/>
            <p:nvPr/>
          </p:nvSpPr>
          <p:spPr>
            <a:xfrm>
              <a:off x="7213166" y="5587022"/>
              <a:ext cx="373321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X</a:t>
              </a:r>
              <a:endParaRPr kumimoji="1" lang="zh-TW" altLang="en-US" sz="948"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6822BBF2-D7E6-5549-B47F-9346378D914E}"/>
              </a:ext>
            </a:extLst>
          </p:cNvPr>
          <p:cNvGrpSpPr/>
          <p:nvPr/>
        </p:nvGrpSpPr>
        <p:grpSpPr>
          <a:xfrm>
            <a:off x="4349707" y="4464910"/>
            <a:ext cx="1723441" cy="358073"/>
            <a:chOff x="5766672" y="6233679"/>
            <a:chExt cx="2553244" cy="530479"/>
          </a:xfrm>
        </p:grpSpPr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F96B9A7D-9905-FF4E-9DBC-95A1B55485E3}"/>
                </a:ext>
              </a:extLst>
            </p:cNvPr>
            <p:cNvSpPr txBox="1"/>
            <p:nvPr/>
          </p:nvSpPr>
          <p:spPr>
            <a:xfrm>
              <a:off x="5766672" y="6243952"/>
              <a:ext cx="328201" cy="352900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grpSp>
          <p:nvGrpSpPr>
            <p:cNvPr id="130" name="群組 129">
              <a:extLst>
                <a:ext uri="{FF2B5EF4-FFF2-40B4-BE49-F238E27FC236}">
                  <a16:creationId xmlns:a16="http://schemas.microsoft.com/office/drawing/2014/main" id="{1DF51FA9-DC1B-6A44-B4F8-BD5ACDF23321}"/>
                </a:ext>
              </a:extLst>
            </p:cNvPr>
            <p:cNvGrpSpPr/>
            <p:nvPr/>
          </p:nvGrpSpPr>
          <p:grpSpPr>
            <a:xfrm>
              <a:off x="6124749" y="6233679"/>
              <a:ext cx="1872104" cy="381724"/>
              <a:chOff x="1168601" y="4679420"/>
              <a:chExt cx="1872104" cy="381724"/>
            </a:xfrm>
          </p:grpSpPr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98F5036F-D529-E140-AD1D-4EE768CACA3A}"/>
                  </a:ext>
                </a:extLst>
              </p:cNvPr>
              <p:cNvSpPr txBox="1"/>
              <p:nvPr/>
            </p:nvSpPr>
            <p:spPr>
              <a:xfrm>
                <a:off x="1542559" y="4681130"/>
                <a:ext cx="328201" cy="352900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AB1300CE-8703-8643-A55D-CB693CFD902C}"/>
                  </a:ext>
                </a:extLst>
              </p:cNvPr>
              <p:cNvSpPr txBox="1"/>
              <p:nvPr/>
            </p:nvSpPr>
            <p:spPr>
              <a:xfrm>
                <a:off x="191071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954728C8-7F33-D644-8193-6E9ED63DFB3E}"/>
                  </a:ext>
                </a:extLst>
              </p:cNvPr>
              <p:cNvSpPr txBox="1"/>
              <p:nvPr/>
            </p:nvSpPr>
            <p:spPr>
              <a:xfrm>
                <a:off x="228467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23F2F7CC-A82A-8343-A1AD-0BFF7B036E95}"/>
                  </a:ext>
                </a:extLst>
              </p:cNvPr>
              <p:cNvSpPr txBox="1"/>
              <p:nvPr/>
            </p:nvSpPr>
            <p:spPr>
              <a:xfrm>
                <a:off x="2586640" y="4689693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  <p:sp>
            <p:nvSpPr>
              <p:cNvPr id="137" name="文字方塊 136">
                <a:extLst>
                  <a:ext uri="{FF2B5EF4-FFF2-40B4-BE49-F238E27FC236}">
                    <a16:creationId xmlns:a16="http://schemas.microsoft.com/office/drawing/2014/main" id="{FFB12336-F024-C240-8426-14829359534A}"/>
                  </a:ext>
                </a:extLst>
              </p:cNvPr>
              <p:cNvSpPr txBox="1"/>
              <p:nvPr/>
            </p:nvSpPr>
            <p:spPr>
              <a:xfrm>
                <a:off x="2658630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3B0B964F-C469-8642-8BDA-D01804EF85B1}"/>
                  </a:ext>
                </a:extLst>
              </p:cNvPr>
              <p:cNvSpPr txBox="1"/>
              <p:nvPr/>
            </p:nvSpPr>
            <p:spPr>
              <a:xfrm>
                <a:off x="1168601" y="4689693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1679B307-9383-3143-BD23-DF8C9F9CD4A8}"/>
                  </a:ext>
                </a:extLst>
              </p:cNvPr>
              <p:cNvSpPr txBox="1"/>
              <p:nvPr/>
            </p:nvSpPr>
            <p:spPr>
              <a:xfrm>
                <a:off x="1843313" y="4708245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</p:grp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1DA4F21C-EB94-0143-AA02-06486307F505}"/>
                </a:ext>
              </a:extLst>
            </p:cNvPr>
            <p:cNvSpPr txBox="1"/>
            <p:nvPr/>
          </p:nvSpPr>
          <p:spPr>
            <a:xfrm>
              <a:off x="7991715" y="6243952"/>
              <a:ext cx="328201" cy="352900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32" name="右中括弧 131">
              <a:extLst>
                <a:ext uri="{FF2B5EF4-FFF2-40B4-BE49-F238E27FC236}">
                  <a16:creationId xmlns:a16="http://schemas.microsoft.com/office/drawing/2014/main" id="{8A0E702F-C2DC-4846-83A3-BE89A5B090C7}"/>
                </a:ext>
              </a:extLst>
            </p:cNvPr>
            <p:cNvSpPr/>
            <p:nvPr/>
          </p:nvSpPr>
          <p:spPr>
            <a:xfrm rot="5400000">
              <a:off x="7668946" y="6236380"/>
              <a:ext cx="113015" cy="942542"/>
            </a:xfrm>
            <a:prstGeom prst="righ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  <p:sp>
          <p:nvSpPr>
            <p:cNvPr id="140" name="文字方塊 139">
              <a:extLst>
                <a:ext uri="{FF2B5EF4-FFF2-40B4-BE49-F238E27FC236}">
                  <a16:creationId xmlns:a16="http://schemas.microsoft.com/office/drawing/2014/main" id="{6892B426-20E3-3F4E-9AD9-321199D3533D}"/>
                </a:ext>
              </a:extLst>
            </p:cNvPr>
            <p:cNvSpPr txBox="1"/>
            <p:nvPr/>
          </p:nvSpPr>
          <p:spPr>
            <a:xfrm>
              <a:off x="6052975" y="6272778"/>
              <a:ext cx="454065" cy="352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🌷</a:t>
              </a:r>
              <a:endParaRPr kumimoji="1" lang="zh-TW" altLang="en-US" sz="948" dirty="0"/>
            </a:p>
          </p:txBody>
        </p:sp>
        <p:sp>
          <p:nvSpPr>
            <p:cNvPr id="141" name="文字方塊 140">
              <a:extLst>
                <a:ext uri="{FF2B5EF4-FFF2-40B4-BE49-F238E27FC236}">
                  <a16:creationId xmlns:a16="http://schemas.microsoft.com/office/drawing/2014/main" id="{676EFCDC-2AC5-B24F-A6F1-DB9CE7D38078}"/>
                </a:ext>
              </a:extLst>
            </p:cNvPr>
            <p:cNvSpPr txBox="1"/>
            <p:nvPr/>
          </p:nvSpPr>
          <p:spPr>
            <a:xfrm>
              <a:off x="6475814" y="6239322"/>
              <a:ext cx="373321" cy="352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X</a:t>
              </a:r>
              <a:endParaRPr kumimoji="1" lang="zh-TW" altLang="en-US" sz="948" dirty="0"/>
            </a:p>
          </p:txBody>
        </p:sp>
        <p:sp>
          <p:nvSpPr>
            <p:cNvPr id="142" name="文字方塊 141">
              <a:extLst>
                <a:ext uri="{FF2B5EF4-FFF2-40B4-BE49-F238E27FC236}">
                  <a16:creationId xmlns:a16="http://schemas.microsoft.com/office/drawing/2014/main" id="{82FCAB9C-972D-4148-992C-6D68D856230F}"/>
                </a:ext>
              </a:extLst>
            </p:cNvPr>
            <p:cNvSpPr txBox="1"/>
            <p:nvPr/>
          </p:nvSpPr>
          <p:spPr>
            <a:xfrm>
              <a:off x="7213166" y="6244187"/>
              <a:ext cx="373321" cy="352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X</a:t>
              </a:r>
              <a:endParaRPr kumimoji="1" lang="zh-TW" altLang="en-US" sz="948" dirty="0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C91260D9-C5D9-8742-96E6-93CF6B3BBAB6}"/>
              </a:ext>
            </a:extLst>
          </p:cNvPr>
          <p:cNvGrpSpPr/>
          <p:nvPr/>
        </p:nvGrpSpPr>
        <p:grpSpPr>
          <a:xfrm>
            <a:off x="4600428" y="2422535"/>
            <a:ext cx="1263671" cy="257664"/>
            <a:chOff x="6138113" y="3207931"/>
            <a:chExt cx="1872104" cy="381723"/>
          </a:xfrm>
        </p:grpSpPr>
        <p:sp>
          <p:nvSpPr>
            <p:cNvPr id="149" name="文字方塊 148">
              <a:extLst>
                <a:ext uri="{FF2B5EF4-FFF2-40B4-BE49-F238E27FC236}">
                  <a16:creationId xmlns:a16="http://schemas.microsoft.com/office/drawing/2014/main" id="{4369A888-BF67-944F-98D3-DDA889E1CFE2}"/>
                </a:ext>
              </a:extLst>
            </p:cNvPr>
            <p:cNvSpPr txBox="1"/>
            <p:nvPr/>
          </p:nvSpPr>
          <p:spPr>
            <a:xfrm>
              <a:off x="6512071" y="3209642"/>
              <a:ext cx="328201" cy="352898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50" name="文字方塊 149">
              <a:extLst>
                <a:ext uri="{FF2B5EF4-FFF2-40B4-BE49-F238E27FC236}">
                  <a16:creationId xmlns:a16="http://schemas.microsoft.com/office/drawing/2014/main" id="{D04AA521-62EC-374C-9EFB-040B5FE27433}"/>
                </a:ext>
              </a:extLst>
            </p:cNvPr>
            <p:cNvSpPr txBox="1"/>
            <p:nvPr/>
          </p:nvSpPr>
          <p:spPr>
            <a:xfrm>
              <a:off x="6880225" y="3207931"/>
              <a:ext cx="328201" cy="352898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51" name="文字方塊 150">
              <a:extLst>
                <a:ext uri="{FF2B5EF4-FFF2-40B4-BE49-F238E27FC236}">
                  <a16:creationId xmlns:a16="http://schemas.microsoft.com/office/drawing/2014/main" id="{F95EA5DB-7626-4348-A6E6-B85BEB5C6062}"/>
                </a:ext>
              </a:extLst>
            </p:cNvPr>
            <p:cNvSpPr txBox="1"/>
            <p:nvPr/>
          </p:nvSpPr>
          <p:spPr>
            <a:xfrm>
              <a:off x="7254183" y="3207931"/>
              <a:ext cx="328201" cy="352898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52" name="文字方塊 151">
              <a:extLst>
                <a:ext uri="{FF2B5EF4-FFF2-40B4-BE49-F238E27FC236}">
                  <a16:creationId xmlns:a16="http://schemas.microsoft.com/office/drawing/2014/main" id="{C00B44BB-79FE-1A42-B21A-B79A2C7A978B}"/>
                </a:ext>
              </a:extLst>
            </p:cNvPr>
            <p:cNvSpPr txBox="1"/>
            <p:nvPr/>
          </p:nvSpPr>
          <p:spPr>
            <a:xfrm>
              <a:off x="7556152" y="3218207"/>
              <a:ext cx="454065" cy="352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🌸</a:t>
              </a:r>
            </a:p>
          </p:txBody>
        </p:sp>
        <p:sp>
          <p:nvSpPr>
            <p:cNvPr id="153" name="文字方塊 152">
              <a:extLst>
                <a:ext uri="{FF2B5EF4-FFF2-40B4-BE49-F238E27FC236}">
                  <a16:creationId xmlns:a16="http://schemas.microsoft.com/office/drawing/2014/main" id="{01A4B453-7324-E74D-ACFC-E999743617C2}"/>
                </a:ext>
              </a:extLst>
            </p:cNvPr>
            <p:cNvSpPr txBox="1"/>
            <p:nvPr/>
          </p:nvSpPr>
          <p:spPr>
            <a:xfrm>
              <a:off x="7628140" y="3207931"/>
              <a:ext cx="328201" cy="352898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54" name="文字方塊 153">
              <a:extLst>
                <a:ext uri="{FF2B5EF4-FFF2-40B4-BE49-F238E27FC236}">
                  <a16:creationId xmlns:a16="http://schemas.microsoft.com/office/drawing/2014/main" id="{31B908E2-75D6-DE4C-B195-6892F190406F}"/>
                </a:ext>
              </a:extLst>
            </p:cNvPr>
            <p:cNvSpPr txBox="1"/>
            <p:nvPr/>
          </p:nvSpPr>
          <p:spPr>
            <a:xfrm>
              <a:off x="6138113" y="3218207"/>
              <a:ext cx="328201" cy="352898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55" name="文字方塊 154">
              <a:extLst>
                <a:ext uri="{FF2B5EF4-FFF2-40B4-BE49-F238E27FC236}">
                  <a16:creationId xmlns:a16="http://schemas.microsoft.com/office/drawing/2014/main" id="{7D61E181-7C49-5740-BEF5-D63E7B84A401}"/>
                </a:ext>
              </a:extLst>
            </p:cNvPr>
            <p:cNvSpPr txBox="1"/>
            <p:nvPr/>
          </p:nvSpPr>
          <p:spPr>
            <a:xfrm>
              <a:off x="6812825" y="3236756"/>
              <a:ext cx="454065" cy="352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🌸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7D520AAC-1CFB-604F-B101-57AE3F3130B2}"/>
              </a:ext>
            </a:extLst>
          </p:cNvPr>
          <p:cNvGrpSpPr/>
          <p:nvPr/>
        </p:nvGrpSpPr>
        <p:grpSpPr>
          <a:xfrm>
            <a:off x="1410298" y="3402094"/>
            <a:ext cx="722462" cy="469974"/>
            <a:chOff x="1411996" y="4659142"/>
            <a:chExt cx="1070313" cy="696259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8B06E82-F1DD-404F-96F1-3F3303591A93}"/>
                </a:ext>
              </a:extLst>
            </p:cNvPr>
            <p:cNvSpPr txBox="1"/>
            <p:nvPr/>
          </p:nvSpPr>
          <p:spPr>
            <a:xfrm>
              <a:off x="1411996" y="4958802"/>
              <a:ext cx="328201" cy="352900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ADED40D-BEFC-B44F-847F-0BF4375C77D2}"/>
                </a:ext>
              </a:extLst>
            </p:cNvPr>
            <p:cNvSpPr txBox="1"/>
            <p:nvPr/>
          </p:nvSpPr>
          <p:spPr>
            <a:xfrm>
              <a:off x="1780151" y="4957090"/>
              <a:ext cx="328201" cy="352900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F57F373E-582D-D54B-A5CD-CCEBB71C0BD6}"/>
                </a:ext>
              </a:extLst>
            </p:cNvPr>
            <p:cNvSpPr txBox="1"/>
            <p:nvPr/>
          </p:nvSpPr>
          <p:spPr>
            <a:xfrm>
              <a:off x="2154108" y="4957090"/>
              <a:ext cx="328201" cy="352900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C171702F-960D-F545-AA11-81B42A520DBF}"/>
                </a:ext>
              </a:extLst>
            </p:cNvPr>
            <p:cNvSpPr txBox="1"/>
            <p:nvPr/>
          </p:nvSpPr>
          <p:spPr>
            <a:xfrm>
              <a:off x="1703181" y="5002501"/>
              <a:ext cx="454065" cy="352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🌷</a:t>
              </a:r>
              <a:endParaRPr kumimoji="1" lang="zh-TW" altLang="en-US" sz="948" dirty="0"/>
            </a:p>
          </p:txBody>
        </p:sp>
        <p:sp>
          <p:nvSpPr>
            <p:cNvPr id="156" name="右中括弧 155">
              <a:extLst>
                <a:ext uri="{FF2B5EF4-FFF2-40B4-BE49-F238E27FC236}">
                  <a16:creationId xmlns:a16="http://schemas.microsoft.com/office/drawing/2014/main" id="{BB80E00E-4E76-044E-BDE9-78C3D880CC2A}"/>
                </a:ext>
              </a:extLst>
            </p:cNvPr>
            <p:cNvSpPr/>
            <p:nvPr/>
          </p:nvSpPr>
          <p:spPr>
            <a:xfrm rot="5400000">
              <a:off x="1856058" y="4244379"/>
              <a:ext cx="113015" cy="942542"/>
            </a:xfrm>
            <a:prstGeom prst="righ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EB5D7B2F-1ACD-2F4B-B430-04ABC97E4568}"/>
              </a:ext>
            </a:extLst>
          </p:cNvPr>
          <p:cNvGrpSpPr/>
          <p:nvPr/>
        </p:nvGrpSpPr>
        <p:grpSpPr>
          <a:xfrm>
            <a:off x="2615978" y="3097193"/>
            <a:ext cx="1263671" cy="370521"/>
            <a:chOff x="3198188" y="4207433"/>
            <a:chExt cx="1872104" cy="548920"/>
          </a:xfrm>
        </p:grpSpPr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AF31CB76-6144-F545-A64C-1C5C15C296BF}"/>
                </a:ext>
              </a:extLst>
            </p:cNvPr>
            <p:cNvSpPr txBox="1"/>
            <p:nvPr/>
          </p:nvSpPr>
          <p:spPr>
            <a:xfrm>
              <a:off x="3572146" y="4209144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59318AC6-6706-CF4A-B48B-F199BCA33BC0}"/>
                </a:ext>
              </a:extLst>
            </p:cNvPr>
            <p:cNvSpPr txBox="1"/>
            <p:nvPr/>
          </p:nvSpPr>
          <p:spPr>
            <a:xfrm>
              <a:off x="3940300" y="4207433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72D30853-5763-3B46-AAF6-D26CDDE1F213}"/>
                </a:ext>
              </a:extLst>
            </p:cNvPr>
            <p:cNvSpPr txBox="1"/>
            <p:nvPr/>
          </p:nvSpPr>
          <p:spPr>
            <a:xfrm>
              <a:off x="4314258" y="4207433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0C961BD0-FAD3-4944-8C87-6D0D06BB5B23}"/>
                </a:ext>
              </a:extLst>
            </p:cNvPr>
            <p:cNvSpPr txBox="1"/>
            <p:nvPr/>
          </p:nvSpPr>
          <p:spPr>
            <a:xfrm>
              <a:off x="4616227" y="4217709"/>
              <a:ext cx="454065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🌸</a:t>
              </a: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10746349-E107-C24D-B3B4-FFD5DC227ABB}"/>
                </a:ext>
              </a:extLst>
            </p:cNvPr>
            <p:cNvSpPr txBox="1"/>
            <p:nvPr/>
          </p:nvSpPr>
          <p:spPr>
            <a:xfrm>
              <a:off x="4688215" y="4207433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200B5F35-C550-6048-A4D3-B47585C1F0FA}"/>
                </a:ext>
              </a:extLst>
            </p:cNvPr>
            <p:cNvSpPr txBox="1"/>
            <p:nvPr/>
          </p:nvSpPr>
          <p:spPr>
            <a:xfrm>
              <a:off x="3198188" y="4217709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CD7E70C7-A024-F94F-8873-2D1215F6B901}"/>
                </a:ext>
              </a:extLst>
            </p:cNvPr>
            <p:cNvSpPr txBox="1"/>
            <p:nvPr/>
          </p:nvSpPr>
          <p:spPr>
            <a:xfrm>
              <a:off x="3872900" y="4236258"/>
              <a:ext cx="454065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🌸</a:t>
              </a: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2CD4853E-B859-3D43-870C-B21CB9786B3D}"/>
                </a:ext>
              </a:extLst>
            </p:cNvPr>
            <p:cNvSpPr txBox="1"/>
            <p:nvPr/>
          </p:nvSpPr>
          <p:spPr>
            <a:xfrm>
              <a:off x="3200984" y="4217709"/>
              <a:ext cx="340074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?</a:t>
              </a:r>
              <a:endParaRPr kumimoji="1" lang="zh-TW" altLang="en-US" sz="948" dirty="0"/>
            </a:p>
          </p:txBody>
        </p:sp>
        <p:sp>
          <p:nvSpPr>
            <p:cNvPr id="157" name="右中括弧 156">
              <a:extLst>
                <a:ext uri="{FF2B5EF4-FFF2-40B4-BE49-F238E27FC236}">
                  <a16:creationId xmlns:a16="http://schemas.microsoft.com/office/drawing/2014/main" id="{F891301E-0AB5-284A-964B-3B46DD3063AB}"/>
                </a:ext>
              </a:extLst>
            </p:cNvPr>
            <p:cNvSpPr/>
            <p:nvPr/>
          </p:nvSpPr>
          <p:spPr>
            <a:xfrm rot="5400000">
              <a:off x="3629638" y="4228575"/>
              <a:ext cx="113015" cy="942542"/>
            </a:xfrm>
            <a:prstGeom prst="righ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8D782EE4-938F-154C-94C2-56D8B1A67F52}"/>
              </a:ext>
            </a:extLst>
          </p:cNvPr>
          <p:cNvGrpSpPr/>
          <p:nvPr/>
        </p:nvGrpSpPr>
        <p:grpSpPr>
          <a:xfrm>
            <a:off x="2558494" y="3602399"/>
            <a:ext cx="1286364" cy="375443"/>
            <a:chOff x="3113028" y="4955886"/>
            <a:chExt cx="1905725" cy="556212"/>
          </a:xfrm>
        </p:grpSpPr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52E091CB-8ED7-3C4A-BDDF-0D8F90D2C5F8}"/>
                </a:ext>
              </a:extLst>
            </p:cNvPr>
            <p:cNvSpPr txBox="1"/>
            <p:nvPr/>
          </p:nvSpPr>
          <p:spPr>
            <a:xfrm>
              <a:off x="3113028" y="4967870"/>
              <a:ext cx="454065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🌸</a:t>
              </a: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2A847216-48BC-6E47-A90F-378C72F6F9E5}"/>
                </a:ext>
              </a:extLst>
            </p:cNvPr>
            <p:cNvSpPr txBox="1"/>
            <p:nvPr/>
          </p:nvSpPr>
          <p:spPr>
            <a:xfrm>
              <a:off x="3559348" y="4957597"/>
              <a:ext cx="328202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25F2BE3E-A4EC-5A44-A6BB-C47C7909D628}"/>
                </a:ext>
              </a:extLst>
            </p:cNvPr>
            <p:cNvSpPr txBox="1"/>
            <p:nvPr/>
          </p:nvSpPr>
          <p:spPr>
            <a:xfrm>
              <a:off x="3927502" y="4955886"/>
              <a:ext cx="328202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D50B9BEC-35A4-4B4C-8ED3-0A1B5CB058C9}"/>
                </a:ext>
              </a:extLst>
            </p:cNvPr>
            <p:cNvSpPr txBox="1"/>
            <p:nvPr/>
          </p:nvSpPr>
          <p:spPr>
            <a:xfrm>
              <a:off x="4301460" y="4955886"/>
              <a:ext cx="328202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133BA2C8-AD5B-2746-88AA-FBB075231D8E}"/>
                </a:ext>
              </a:extLst>
            </p:cNvPr>
            <p:cNvSpPr txBox="1"/>
            <p:nvPr/>
          </p:nvSpPr>
          <p:spPr>
            <a:xfrm>
              <a:off x="3185391" y="4955886"/>
              <a:ext cx="328202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D72BE45D-47CF-1C49-BAFD-A575FB1B5665}"/>
                </a:ext>
              </a:extLst>
            </p:cNvPr>
            <p:cNvSpPr txBox="1"/>
            <p:nvPr/>
          </p:nvSpPr>
          <p:spPr>
            <a:xfrm>
              <a:off x="4675418" y="4955886"/>
              <a:ext cx="328202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574A859E-3895-2640-8CD2-A76050AFE4AB}"/>
                </a:ext>
              </a:extLst>
            </p:cNvPr>
            <p:cNvSpPr txBox="1"/>
            <p:nvPr/>
          </p:nvSpPr>
          <p:spPr>
            <a:xfrm>
              <a:off x="3858228" y="4969433"/>
              <a:ext cx="454065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🌸</a:t>
              </a: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B4B51B64-863D-8F42-8918-CB0B9334DF6E}"/>
                </a:ext>
              </a:extLst>
            </p:cNvPr>
            <p:cNvSpPr txBox="1"/>
            <p:nvPr/>
          </p:nvSpPr>
          <p:spPr>
            <a:xfrm>
              <a:off x="4678679" y="4966162"/>
              <a:ext cx="340074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?</a:t>
              </a:r>
              <a:endParaRPr kumimoji="1" lang="zh-TW" altLang="en-US" sz="948" dirty="0"/>
            </a:p>
          </p:txBody>
        </p:sp>
        <p:sp>
          <p:nvSpPr>
            <p:cNvPr id="158" name="右中括弧 157">
              <a:extLst>
                <a:ext uri="{FF2B5EF4-FFF2-40B4-BE49-F238E27FC236}">
                  <a16:creationId xmlns:a16="http://schemas.microsoft.com/office/drawing/2014/main" id="{E475FB03-35AD-E649-8F3B-89BE316311DE}"/>
                </a:ext>
              </a:extLst>
            </p:cNvPr>
            <p:cNvSpPr/>
            <p:nvPr/>
          </p:nvSpPr>
          <p:spPr>
            <a:xfrm rot="5400000">
              <a:off x="4399909" y="4984320"/>
              <a:ext cx="113015" cy="942542"/>
            </a:xfrm>
            <a:prstGeom prst="righ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B4B81C2D-CEDA-774F-B764-79B49376AC1D}"/>
              </a:ext>
            </a:extLst>
          </p:cNvPr>
          <p:cNvGrpSpPr/>
          <p:nvPr/>
        </p:nvGrpSpPr>
        <p:grpSpPr>
          <a:xfrm>
            <a:off x="1109031" y="2800055"/>
            <a:ext cx="1312515" cy="536501"/>
            <a:chOff x="965676" y="3767227"/>
            <a:chExt cx="1944465" cy="794815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166A6B7-49FF-724E-AC99-B7961704D34E}"/>
                </a:ext>
              </a:extLst>
            </p:cNvPr>
            <p:cNvSpPr txBox="1"/>
            <p:nvPr/>
          </p:nvSpPr>
          <p:spPr>
            <a:xfrm>
              <a:off x="965676" y="4209143"/>
              <a:ext cx="454065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🌸</a:t>
              </a: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852CCAD-AE40-A044-9B64-F2EBF45CAD31}"/>
                </a:ext>
              </a:extLst>
            </p:cNvPr>
            <p:cNvSpPr txBox="1"/>
            <p:nvPr/>
          </p:nvSpPr>
          <p:spPr>
            <a:xfrm>
              <a:off x="1411995" y="4198869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776A070C-7417-FF4E-9B96-0DB8025302C2}"/>
                </a:ext>
              </a:extLst>
            </p:cNvPr>
            <p:cNvSpPr txBox="1"/>
            <p:nvPr/>
          </p:nvSpPr>
          <p:spPr>
            <a:xfrm>
              <a:off x="1780151" y="4197160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4F397B00-AC82-884D-A89A-859CCF6DD54B}"/>
                </a:ext>
              </a:extLst>
            </p:cNvPr>
            <p:cNvSpPr txBox="1"/>
            <p:nvPr/>
          </p:nvSpPr>
          <p:spPr>
            <a:xfrm>
              <a:off x="2154109" y="4197160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56A8CD62-EECB-A741-8B1C-3782056FFD94}"/>
                </a:ext>
              </a:extLst>
            </p:cNvPr>
            <p:cNvSpPr txBox="1"/>
            <p:nvPr/>
          </p:nvSpPr>
          <p:spPr>
            <a:xfrm>
              <a:off x="2456076" y="4207434"/>
              <a:ext cx="454065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🌸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FF23FB0D-B856-5749-9493-FDFF8B574F6A}"/>
                </a:ext>
              </a:extLst>
            </p:cNvPr>
            <p:cNvSpPr txBox="1"/>
            <p:nvPr/>
          </p:nvSpPr>
          <p:spPr>
            <a:xfrm>
              <a:off x="2528067" y="4197160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63538869-F1A0-A84D-A9C7-9DDFA7716C23}"/>
                </a:ext>
              </a:extLst>
            </p:cNvPr>
            <p:cNvSpPr txBox="1"/>
            <p:nvPr/>
          </p:nvSpPr>
          <p:spPr>
            <a:xfrm>
              <a:off x="1038039" y="4197160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996F66ED-3540-0F47-AD6B-FDDE7CC16BC7}"/>
                </a:ext>
              </a:extLst>
            </p:cNvPr>
            <p:cNvSpPr txBox="1"/>
            <p:nvPr/>
          </p:nvSpPr>
          <p:spPr>
            <a:xfrm>
              <a:off x="996120" y="3767227"/>
              <a:ext cx="1639099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[ 1, 0 , 0 , 0 , 1 ]</a:t>
              </a:r>
              <a:endParaRPr kumimoji="1" lang="zh-TW" altLang="en-US" sz="948" dirty="0"/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CD36D00-F51A-6F43-B7DF-6729C995BC38}"/>
              </a:ext>
            </a:extLst>
          </p:cNvPr>
          <p:cNvSpPr txBox="1"/>
          <p:nvPr/>
        </p:nvSpPr>
        <p:spPr>
          <a:xfrm>
            <a:off x="502184" y="148056"/>
            <a:ext cx="3039615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945" dirty="0">
                <a:hlinkClick r:id="rId2"/>
              </a:rPr>
              <a:t>https://leetcode.com/problems/can-place-flowers/</a:t>
            </a:r>
            <a:endParaRPr kumimoji="1" lang="zh-TW" altLang="en-US" sz="945" dirty="0"/>
          </a:p>
        </p:txBody>
      </p:sp>
    </p:spTree>
    <p:extLst>
      <p:ext uri="{BB962C8B-B14F-4D97-AF65-F5344CB8AC3E}">
        <p14:creationId xmlns:p14="http://schemas.microsoft.com/office/powerpoint/2010/main" val="83042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6505A7-6AF8-6948-8618-F95AAE8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code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D74BB6-6376-1C4D-89E1-E9DA0C9E5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415509"/>
            <a:ext cx="6052185" cy="27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90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78A1A5-AB2A-6140-B3DC-C06D2483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domain knowledge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44427E-70D6-A046-BDBA-B61659ACE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386385"/>
            <a:ext cx="5802751" cy="2871220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1 + 2 + 3 + … + 10 = ?</a:t>
            </a:r>
          </a:p>
          <a:p>
            <a:r>
              <a:rPr kumimoji="1" lang="en-US" altLang="zh-TW" sz="1400" dirty="0"/>
              <a:t>1 + 2 + 3 + … + 1000 = ?</a:t>
            </a:r>
          </a:p>
          <a:p>
            <a:r>
              <a:rPr kumimoji="1" lang="en-US" altLang="zh-TW" sz="1400" dirty="0"/>
              <a:t>1 + 2 + 3 + … + 1000000 = ?</a:t>
            </a:r>
          </a:p>
          <a:p>
            <a:r>
              <a:rPr kumimoji="1" lang="en-US" altLang="zh-TW" sz="1400" dirty="0"/>
              <a:t>1 + 2 + 3 + … + 1000000000 = ?</a:t>
            </a:r>
          </a:p>
          <a:p>
            <a:endParaRPr kumimoji="1" lang="en-US" altLang="zh-TW" sz="1400" dirty="0"/>
          </a:p>
          <a:p>
            <a:pPr marL="0" indent="0">
              <a:buNone/>
            </a:pPr>
            <a:endParaRPr kumimoji="1" lang="en-US" altLang="zh-TW" sz="1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DC279E8-A12E-5144-9DCA-4AFAE274C816}"/>
              </a:ext>
            </a:extLst>
          </p:cNvPr>
          <p:cNvSpPr txBox="1"/>
          <p:nvPr/>
        </p:nvSpPr>
        <p:spPr>
          <a:xfrm>
            <a:off x="1124660" y="3073435"/>
            <a:ext cx="3084499" cy="138499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 + 2 + 3 + … + 9 + 10 = X</a:t>
            </a:r>
          </a:p>
          <a:p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 + 9 + … + 3 + 2 +  1 = X</a:t>
            </a:r>
          </a:p>
          <a:p>
            <a:endParaRPr kumimoji="1" lang="en-US" altLang="zh-TW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 </a:t>
            </a:r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 + 10) * 10 = 2 * X</a:t>
            </a:r>
          </a:p>
          <a:p>
            <a:endParaRPr kumimoji="1" lang="en-US" altLang="zh-TW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  </a:t>
            </a:r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 = (1 + 10) * 10 / 2</a:t>
            </a:r>
            <a:endParaRPr kumimoji="1" lang="zh-TW" altLang="en-US" sz="14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22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F36B86-AB55-024F-ABDB-000EF2F3C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Environment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428F9-93DA-F446-8C9F-C2725193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86" y="1146875"/>
            <a:ext cx="5851827" cy="3493256"/>
          </a:xfrm>
        </p:spPr>
        <p:txBody>
          <a:bodyPr>
            <a:noAutofit/>
          </a:bodyPr>
          <a:lstStyle/>
          <a:p>
            <a:r>
              <a:rPr kumimoji="1" lang="en-US" altLang="zh-TW" sz="1400" dirty="0"/>
              <a:t>Anaconda</a:t>
            </a:r>
          </a:p>
          <a:p>
            <a:pPr lvl="1"/>
            <a:r>
              <a:rPr kumimoji="1" lang="en-US" altLang="zh-TW" sz="1400" dirty="0"/>
              <a:t>Spyder / </a:t>
            </a:r>
            <a:r>
              <a:rPr kumimoji="1" lang="en-US" altLang="zh-TW" sz="1400" dirty="0" err="1"/>
              <a:t>Jupyter</a:t>
            </a:r>
            <a:r>
              <a:rPr kumimoji="1" lang="en-US" altLang="zh-TW" sz="1400" dirty="0"/>
              <a:t> Notebook</a:t>
            </a:r>
            <a:endParaRPr lang="en" altLang="zh-TW" sz="1400" dirty="0"/>
          </a:p>
          <a:p>
            <a:r>
              <a:rPr kumimoji="1" lang="en" altLang="zh-TW" sz="1400" dirty="0"/>
              <a:t>Python</a:t>
            </a:r>
            <a:r>
              <a:rPr kumimoji="1" lang="en-US" altLang="zh-TW" sz="1400" dirty="0"/>
              <a:t>4Us (</a:t>
            </a:r>
            <a:r>
              <a:rPr kumimoji="1" lang="zh-TW" altLang="en-US" sz="1400" dirty="0"/>
              <a:t>講義下載</a:t>
            </a:r>
            <a:r>
              <a:rPr kumimoji="1" lang="en-US" altLang="zh-TW" sz="1400" dirty="0"/>
              <a:t>)</a:t>
            </a:r>
          </a:p>
          <a:p>
            <a:pPr lvl="1"/>
            <a:r>
              <a:rPr lang="en" altLang="zh-TW" sz="1400" dirty="0">
                <a:hlinkClick r:id="rId2"/>
              </a:rPr>
              <a:t>https://github.com/YuiHuang/Python4Us</a:t>
            </a:r>
            <a:endParaRPr kumimoji="1" lang="en" altLang="zh-TW" sz="1400" dirty="0"/>
          </a:p>
          <a:p>
            <a:r>
              <a:rPr kumimoji="1" lang="en" altLang="zh-TW" sz="1400" dirty="0"/>
              <a:t>Python Playground</a:t>
            </a:r>
          </a:p>
          <a:p>
            <a:pPr lvl="1"/>
            <a:r>
              <a:rPr lang="en" altLang="zh-TW" sz="1400" dirty="0">
                <a:hlinkClick r:id="rId3"/>
              </a:rPr>
              <a:t>https://sites.google.com/view/pythonplayground</a:t>
            </a:r>
            <a:endParaRPr lang="en" altLang="zh-TW" sz="1400" dirty="0"/>
          </a:p>
          <a:p>
            <a:r>
              <a:rPr kumimoji="1" lang="en" altLang="zh-TW" sz="1400" dirty="0"/>
              <a:t>Python Tutor – live programming mode</a:t>
            </a:r>
          </a:p>
          <a:p>
            <a:pPr lvl="1"/>
            <a:r>
              <a:rPr lang="en" altLang="zh-TW" sz="1400" dirty="0">
                <a:hlinkClick r:id="rId4"/>
              </a:rPr>
              <a:t>http://pythontutor.com/live.html#mode=edit</a:t>
            </a:r>
            <a:endParaRPr lang="en" altLang="zh-TW" sz="1400" dirty="0"/>
          </a:p>
          <a:p>
            <a:r>
              <a:rPr kumimoji="1" lang="en" altLang="zh-TW" sz="1400" dirty="0" err="1"/>
              <a:t>LeetCode</a:t>
            </a:r>
            <a:endParaRPr kumimoji="1" lang="en" altLang="zh-TW" sz="1400" dirty="0"/>
          </a:p>
          <a:p>
            <a:pPr lvl="1"/>
            <a:r>
              <a:rPr lang="en" altLang="zh-TW" sz="1400" dirty="0">
                <a:hlinkClick r:id="rId5"/>
              </a:rPr>
              <a:t>https://leetcode.com/</a:t>
            </a:r>
            <a:endParaRPr lang="en" altLang="zh-TW" sz="1400" dirty="0"/>
          </a:p>
          <a:p>
            <a:r>
              <a:rPr lang="en" altLang="zh-TW" sz="1400" dirty="0"/>
              <a:t>ITSA </a:t>
            </a:r>
            <a:r>
              <a:rPr lang="zh-TW" altLang="en" sz="1400" dirty="0"/>
              <a:t>程式</a:t>
            </a:r>
            <a:r>
              <a:rPr lang="zh-TW" altLang="en-US" sz="1400" dirty="0"/>
              <a:t>自學平台</a:t>
            </a:r>
            <a:endParaRPr lang="en-US" altLang="zh-TW" sz="1400" dirty="0"/>
          </a:p>
          <a:p>
            <a:pPr lvl="1"/>
            <a:r>
              <a:rPr lang="en" altLang="zh-TW" sz="1400" dirty="0">
                <a:hlinkClick r:id="rId6"/>
              </a:rPr>
              <a:t>https://e-tutor.itsa.org.tw/e-Tutor/</a:t>
            </a:r>
            <a:endParaRPr lang="en" altLang="zh-TW" sz="1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3E6B8AA-34B8-854F-9BF9-19406DB22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3055" y="1282462"/>
            <a:ext cx="771525" cy="89154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DD00731-B711-9C43-BE2D-D674393DBE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6198" y="1308180"/>
            <a:ext cx="737235" cy="86582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243CD9F-3450-6F45-9F14-C72C27DD11FA}"/>
              </a:ext>
            </a:extLst>
          </p:cNvPr>
          <p:cNvSpPr txBox="1"/>
          <p:nvPr/>
        </p:nvSpPr>
        <p:spPr>
          <a:xfrm>
            <a:off x="5613861" y="2309589"/>
            <a:ext cx="17604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>
                <a:solidFill>
                  <a:srgbClr val="FF0000"/>
                </a:solidFill>
              </a:rPr>
              <a:t>Py</a:t>
            </a:r>
            <a:r>
              <a:rPr kumimoji="1" lang="en-US" altLang="zh-TW" sz="1400" dirty="0"/>
              <a:t>thon</a:t>
            </a:r>
          </a:p>
          <a:p>
            <a:r>
              <a:rPr kumimoji="1" lang="en-US" altLang="zh-TW" sz="1400" dirty="0"/>
              <a:t>Jupiter  </a:t>
            </a:r>
            <a:r>
              <a:rPr kumimoji="1" lang="en-US" altLang="zh-TW" sz="1400" dirty="0">
                <a:sym typeface="Wingdings" pitchFamily="2" charset="2"/>
              </a:rPr>
              <a:t>  </a:t>
            </a:r>
            <a:r>
              <a:rPr kumimoji="1" lang="en-US" altLang="zh-TW" sz="1400" dirty="0" err="1">
                <a:sym typeface="Wingdings" pitchFamily="2" charset="2"/>
              </a:rPr>
              <a:t>Ju</a:t>
            </a:r>
            <a:r>
              <a:rPr kumimoji="1" lang="en-US" altLang="zh-TW" sz="1400" dirty="0" err="1">
                <a:solidFill>
                  <a:srgbClr val="FF0000"/>
                </a:solidFill>
                <a:sym typeface="Wingdings" pitchFamily="2" charset="2"/>
              </a:rPr>
              <a:t>py</a:t>
            </a:r>
            <a:r>
              <a:rPr kumimoji="1" lang="en-US" altLang="zh-TW" sz="1400" dirty="0" err="1">
                <a:sym typeface="Wingdings" pitchFamily="2" charset="2"/>
              </a:rPr>
              <a:t>ter</a:t>
            </a:r>
            <a:endParaRPr kumimoji="1" lang="en-US" altLang="zh-TW" sz="1400" dirty="0"/>
          </a:p>
          <a:p>
            <a:r>
              <a:rPr kumimoji="1" lang="en-US" altLang="zh-TW" sz="1400" dirty="0"/>
              <a:t>Spider   </a:t>
            </a:r>
            <a:r>
              <a:rPr kumimoji="1" lang="en-US" altLang="zh-TW" sz="1400" dirty="0">
                <a:sym typeface="Wingdings" pitchFamily="2" charset="2"/>
              </a:rPr>
              <a:t>   S</a:t>
            </a:r>
            <a:r>
              <a:rPr kumimoji="1" lang="en-US" altLang="zh-TW" sz="1400" dirty="0">
                <a:solidFill>
                  <a:srgbClr val="FF0000"/>
                </a:solidFill>
                <a:sym typeface="Wingdings" pitchFamily="2" charset="2"/>
              </a:rPr>
              <a:t>py</a:t>
            </a:r>
            <a:r>
              <a:rPr kumimoji="1" lang="en-US" altLang="zh-TW" sz="1400" dirty="0">
                <a:sym typeface="Wingdings" pitchFamily="2" charset="2"/>
              </a:rPr>
              <a:t>der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0079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A6EDF06-2930-8140-86CD-D0A07AAF2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9125" y="946264"/>
            <a:ext cx="6999505" cy="1923528"/>
          </a:xfrm>
        </p:spPr>
        <p:txBody>
          <a:bodyPr>
            <a:normAutofit/>
          </a:bodyPr>
          <a:lstStyle/>
          <a:p>
            <a:pPr algn="l"/>
            <a:r>
              <a:rPr kumimoji="1" lang="zh-TW" altLang="en-US" sz="4050" dirty="0">
                <a:solidFill>
                  <a:srgbClr val="FFFFFF"/>
                </a:solidFill>
              </a:rPr>
              <a:t>基本程式設計</a:t>
            </a:r>
          </a:p>
        </p:txBody>
      </p:sp>
    </p:spTree>
    <p:extLst>
      <p:ext uri="{BB962C8B-B14F-4D97-AF65-F5344CB8AC3E}">
        <p14:creationId xmlns:p14="http://schemas.microsoft.com/office/powerpoint/2010/main" val="2090565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8EAAED-7826-9443-9D96-2D92ED3A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Output &amp; Input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8F1B1F-A5C5-9946-9306-BFD0F0DC4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306406"/>
            <a:ext cx="6209151" cy="2619522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print()</a:t>
            </a:r>
          </a:p>
          <a:p>
            <a:r>
              <a:rPr kumimoji="1" lang="en-US" altLang="zh-TW" sz="1400" dirty="0"/>
              <a:t>input()</a:t>
            </a:r>
            <a:endParaRPr kumimoji="1" lang="zh-TW" altLang="en-US" sz="1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95B98D-3068-374D-8A51-FC08B7EEE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272"/>
          <a:stretch/>
        </p:blipFill>
        <p:spPr>
          <a:xfrm>
            <a:off x="2121517" y="1306406"/>
            <a:ext cx="4946333" cy="360044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63584155-E71C-3145-9515-ABCDDB07023E}"/>
              </a:ext>
            </a:extLst>
          </p:cNvPr>
          <p:cNvGrpSpPr/>
          <p:nvPr/>
        </p:nvGrpSpPr>
        <p:grpSpPr>
          <a:xfrm>
            <a:off x="2098834" y="1797492"/>
            <a:ext cx="4946333" cy="1997393"/>
            <a:chOff x="2432050" y="2888125"/>
            <a:chExt cx="7327900" cy="29591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903DFCDC-8183-9E4E-A232-E953D193E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2050" y="2888125"/>
              <a:ext cx="7327900" cy="29591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F376224-E349-CC43-83B7-FD65E6BDE98F}"/>
                </a:ext>
              </a:extLst>
            </p:cNvPr>
            <p:cNvSpPr/>
            <p:nvPr/>
          </p:nvSpPr>
          <p:spPr>
            <a:xfrm>
              <a:off x="4089115" y="3174715"/>
              <a:ext cx="770561" cy="4623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591F5D0-991B-2747-AA8C-52D582FCB739}"/>
                </a:ext>
              </a:extLst>
            </p:cNvPr>
            <p:cNvSpPr/>
            <p:nvPr/>
          </p:nvSpPr>
          <p:spPr>
            <a:xfrm>
              <a:off x="4975668" y="3174714"/>
              <a:ext cx="911424" cy="4623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B5BE6E5-5BB1-4B4A-99BF-26D49C9D5C13}"/>
                </a:ext>
              </a:extLst>
            </p:cNvPr>
            <p:cNvSpPr/>
            <p:nvPr/>
          </p:nvSpPr>
          <p:spPr>
            <a:xfrm>
              <a:off x="3573695" y="5443213"/>
              <a:ext cx="2981217" cy="3103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</p:grpSp>
    </p:spTree>
    <p:extLst>
      <p:ext uri="{BB962C8B-B14F-4D97-AF65-F5344CB8AC3E}">
        <p14:creationId xmlns:p14="http://schemas.microsoft.com/office/powerpoint/2010/main" val="2886894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DF8779-E736-614D-BB10-6BEAF519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Type conversion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7676BA-FB0F-C842-BE31-A7DBF18F3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31" y="1162373"/>
            <a:ext cx="6081721" cy="3172723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int()</a:t>
            </a:r>
          </a:p>
          <a:p>
            <a:r>
              <a:rPr kumimoji="1" lang="en-US" altLang="zh-TW" sz="1400" dirty="0"/>
              <a:t>float()</a:t>
            </a:r>
            <a:endParaRPr kumimoji="1" lang="zh-TW" altLang="en-US" sz="1400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F551A43-73A5-FF46-A535-0142CFB29609}"/>
              </a:ext>
            </a:extLst>
          </p:cNvPr>
          <p:cNvGrpSpPr/>
          <p:nvPr/>
        </p:nvGrpSpPr>
        <p:grpSpPr>
          <a:xfrm>
            <a:off x="1159930" y="1916556"/>
            <a:ext cx="4634649" cy="2929149"/>
            <a:chOff x="1041081" y="2458343"/>
            <a:chExt cx="6866147" cy="433948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39A3C85-4C11-C04C-BAF8-C221A9442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081" y="2458343"/>
              <a:ext cx="4140200" cy="20701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63A369B-5961-CA4C-867E-D6D6E47A9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5028" y="2805091"/>
              <a:ext cx="2260600" cy="15367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166E2DC-9200-854D-86ED-EF06D373E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1081" y="4689623"/>
              <a:ext cx="3860800" cy="21082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EB16DCB-1DC6-1C45-B16C-DBE9D6BC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5028" y="4703386"/>
              <a:ext cx="2362200" cy="15494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5EBBE22-A5A1-6A4F-A74E-2D53DCF35E79}"/>
                </a:ext>
              </a:extLst>
            </p:cNvPr>
            <p:cNvSpPr/>
            <p:nvPr/>
          </p:nvSpPr>
          <p:spPr>
            <a:xfrm>
              <a:off x="6323527" y="3799854"/>
              <a:ext cx="447143" cy="5419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9D11A88-CB8C-AC41-95F7-FA099ED4F6E5}"/>
                </a:ext>
              </a:extLst>
            </p:cNvPr>
            <p:cNvSpPr/>
            <p:nvPr/>
          </p:nvSpPr>
          <p:spPr>
            <a:xfrm>
              <a:off x="6379113" y="5723517"/>
              <a:ext cx="638135" cy="5419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087235F-19A4-4B4B-B047-A0030C549C61}"/>
                </a:ext>
              </a:extLst>
            </p:cNvPr>
            <p:cNvSpPr/>
            <p:nvPr/>
          </p:nvSpPr>
          <p:spPr>
            <a:xfrm>
              <a:off x="2070026" y="5815173"/>
              <a:ext cx="827424" cy="349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588393-40BD-6C4E-A40E-DB30D1441BA6}"/>
                </a:ext>
              </a:extLst>
            </p:cNvPr>
            <p:cNvSpPr/>
            <p:nvPr/>
          </p:nvSpPr>
          <p:spPr>
            <a:xfrm>
              <a:off x="2070026" y="3573441"/>
              <a:ext cx="827424" cy="349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</p:grpSp>
    </p:spTree>
    <p:extLst>
      <p:ext uri="{BB962C8B-B14F-4D97-AF65-F5344CB8AC3E}">
        <p14:creationId xmlns:p14="http://schemas.microsoft.com/office/powerpoint/2010/main" val="3800141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2564A-6B06-4A4D-A7C2-7CDEC783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Books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CF0C2-021C-9149-AFDF-880446B45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800" dirty="0"/>
              <a:t>Textbook</a:t>
            </a:r>
          </a:p>
          <a:p>
            <a:pPr lvl="1"/>
            <a:r>
              <a:rPr lang="en-US" altLang="zh-TW" sz="1800" dirty="0"/>
              <a:t>從零開始學Python (</a:t>
            </a:r>
            <a:r>
              <a:rPr lang="zh-TW" altLang="zh-TW" sz="1800" dirty="0"/>
              <a:t>李馨</a:t>
            </a:r>
            <a:r>
              <a:rPr lang="en-US" altLang="zh-TW" sz="1800" dirty="0"/>
              <a:t>)</a:t>
            </a:r>
            <a:endParaRPr lang="zh-TW" altLang="zh-TW" sz="1800" dirty="0"/>
          </a:p>
          <a:p>
            <a:pPr lvl="1"/>
            <a:endParaRPr kumimoji="1" lang="en-US" altLang="zh-TW" sz="1800" dirty="0"/>
          </a:p>
          <a:p>
            <a:r>
              <a:rPr kumimoji="1" lang="en-US" altLang="zh-TW" sz="1800" dirty="0"/>
              <a:t>Homework</a:t>
            </a:r>
          </a:p>
          <a:p>
            <a:pPr lvl="1"/>
            <a:r>
              <a:rPr lang="en-US" altLang="zh-TW" sz="1800" dirty="0"/>
              <a:t>Python 3.x程式語言特訓教材 (</a:t>
            </a:r>
            <a:r>
              <a:rPr lang="zh-TW" altLang="zh-TW" sz="1800" dirty="0"/>
              <a:t>蔡明志</a:t>
            </a:r>
            <a:r>
              <a:rPr lang="en-US" altLang="zh-TW" sz="1800" dirty="0"/>
              <a:t>)</a:t>
            </a:r>
            <a:endParaRPr kumimoji="1"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25134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27B601-4B76-1A46-A429-B0A9760EA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f-string</a:t>
            </a:r>
            <a:br>
              <a:rPr kumimoji="1" lang="en-US" altLang="zh-TW" dirty="0"/>
            </a:br>
            <a:r>
              <a:rPr kumimoji="1" lang="en-US" altLang="zh-TW" sz="1890" dirty="0"/>
              <a:t>(</a:t>
            </a:r>
            <a:r>
              <a:rPr kumimoji="1" lang="zh-TW" altLang="en-US" sz="1890" dirty="0"/>
              <a:t>取代 </a:t>
            </a:r>
            <a:r>
              <a:rPr kumimoji="1" lang="en-US" altLang="zh-TW" sz="1890" dirty="0"/>
              <a:t>Chapter 4.3</a:t>
            </a:r>
            <a:r>
              <a:rPr kumimoji="1" lang="zh-TW" altLang="en-US" sz="1890" dirty="0"/>
              <a:t> </a:t>
            </a:r>
            <a:r>
              <a:rPr kumimoji="1" lang="en-US" altLang="zh-TW" sz="1890" dirty="0"/>
              <a:t>format)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149BC9-2DC0-914C-8E11-3E5375F40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85" y="1620442"/>
            <a:ext cx="6358817" cy="2910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" altLang="zh-TW" sz="1400" dirty="0"/>
              <a:t>x = 5</a:t>
            </a:r>
          </a:p>
          <a:p>
            <a:pPr marL="0" indent="0">
              <a:buNone/>
            </a:pPr>
            <a:r>
              <a:rPr kumimoji="1" lang="en" altLang="zh-TW" sz="1400" dirty="0"/>
              <a:t>y = 3</a:t>
            </a:r>
          </a:p>
          <a:p>
            <a:pPr marL="0" indent="0">
              <a:buNone/>
            </a:pPr>
            <a:endParaRPr kumimoji="1" lang="en" altLang="zh-TW" sz="1400" dirty="0"/>
          </a:p>
          <a:p>
            <a:pPr marL="0" indent="0">
              <a:buNone/>
            </a:pPr>
            <a:r>
              <a:rPr kumimoji="1" lang="en" altLang="zh-TW" sz="1400" dirty="0"/>
              <a:t>print(x / y)</a:t>
            </a:r>
          </a:p>
          <a:p>
            <a:pPr marL="0" indent="0">
              <a:buNone/>
            </a:pPr>
            <a:r>
              <a:rPr kumimoji="1" lang="en" altLang="zh-TW" sz="1400" dirty="0"/>
              <a:t>print(f"</a:t>
            </a:r>
            <a:r>
              <a:rPr kumimoji="1" lang="en" altLang="zh-TW" sz="1400" dirty="0">
                <a:solidFill>
                  <a:srgbClr val="FF0000"/>
                </a:solidFill>
              </a:rPr>
              <a:t>{</a:t>
            </a:r>
            <a:r>
              <a:rPr kumimoji="1" lang="en" altLang="zh-TW" sz="1400" dirty="0"/>
              <a:t>x</a:t>
            </a:r>
            <a:r>
              <a:rPr kumimoji="1" lang="en" altLang="zh-TW" sz="1400" dirty="0">
                <a:solidFill>
                  <a:srgbClr val="FF0000"/>
                </a:solidFill>
              </a:rPr>
              <a:t>}</a:t>
            </a:r>
            <a:r>
              <a:rPr kumimoji="1" lang="en" altLang="zh-TW" sz="1400" dirty="0"/>
              <a:t> / </a:t>
            </a:r>
            <a:r>
              <a:rPr kumimoji="1" lang="en" altLang="zh-TW" sz="1400" dirty="0">
                <a:solidFill>
                  <a:srgbClr val="FF0000"/>
                </a:solidFill>
              </a:rPr>
              <a:t>{</a:t>
            </a:r>
            <a:r>
              <a:rPr kumimoji="1" lang="en" altLang="zh-TW" sz="1400" dirty="0"/>
              <a:t>y</a:t>
            </a:r>
            <a:r>
              <a:rPr kumimoji="1" lang="en" altLang="zh-TW" sz="1400" dirty="0">
                <a:solidFill>
                  <a:srgbClr val="FF0000"/>
                </a:solidFill>
              </a:rPr>
              <a:t>}</a:t>
            </a:r>
            <a:r>
              <a:rPr kumimoji="1" lang="en" altLang="zh-TW" sz="1400" dirty="0"/>
              <a:t> = </a:t>
            </a:r>
            <a:r>
              <a:rPr kumimoji="1" lang="en" altLang="zh-TW" sz="1400" dirty="0">
                <a:solidFill>
                  <a:srgbClr val="FF0000"/>
                </a:solidFill>
              </a:rPr>
              <a:t>{</a:t>
            </a:r>
            <a:r>
              <a:rPr kumimoji="1" lang="en" altLang="zh-TW" sz="1400" dirty="0"/>
              <a:t>x/y</a:t>
            </a:r>
            <a:r>
              <a:rPr kumimoji="1" lang="en" altLang="zh-TW" sz="1400" dirty="0">
                <a:solidFill>
                  <a:srgbClr val="FF0000"/>
                </a:solidFill>
              </a:rPr>
              <a:t>}</a:t>
            </a:r>
            <a:r>
              <a:rPr kumimoji="1" lang="en" altLang="zh-TW" sz="1400" dirty="0"/>
              <a:t>")</a:t>
            </a:r>
          </a:p>
          <a:p>
            <a:pPr marL="0" indent="0">
              <a:buNone/>
            </a:pPr>
            <a:r>
              <a:rPr kumimoji="1" lang="en" altLang="zh-TW" sz="1400" dirty="0"/>
              <a:t>print(f"{x} / {y} = {x/y:</a:t>
            </a:r>
            <a:r>
              <a:rPr kumimoji="1" lang="en" altLang="zh-TW" sz="1400" dirty="0">
                <a:solidFill>
                  <a:srgbClr val="FF0000"/>
                </a:solidFill>
              </a:rPr>
              <a:t>.2f</a:t>
            </a:r>
            <a:r>
              <a:rPr kumimoji="1" lang="en" altLang="zh-TW" sz="1400" dirty="0"/>
              <a:t>}")</a:t>
            </a:r>
          </a:p>
          <a:p>
            <a:pPr marL="0" indent="0">
              <a:buNone/>
            </a:pPr>
            <a:r>
              <a:rPr kumimoji="1" lang="en" altLang="zh-TW" sz="1400" dirty="0"/>
              <a:t>print(f"{x} / {y} = {x/y:</a:t>
            </a:r>
            <a:r>
              <a:rPr kumimoji="1" lang="en" altLang="zh-TW" sz="1400" dirty="0">
                <a:solidFill>
                  <a:srgbClr val="FF0000"/>
                </a:solidFill>
              </a:rPr>
              <a:t>10.2f</a:t>
            </a:r>
            <a:r>
              <a:rPr kumimoji="1" lang="en" altLang="zh-TW" sz="1400" dirty="0"/>
              <a:t>}")</a:t>
            </a:r>
          </a:p>
          <a:p>
            <a:pPr marL="0" indent="0">
              <a:buNone/>
            </a:pPr>
            <a:r>
              <a:rPr kumimoji="1" lang="en" altLang="zh-TW" sz="1400" dirty="0"/>
              <a:t>print(f"{x} / {y} = {x/y:</a:t>
            </a:r>
            <a:r>
              <a:rPr kumimoji="1" lang="en" altLang="zh-TW" sz="1400" dirty="0">
                <a:solidFill>
                  <a:srgbClr val="FF0000"/>
                </a:solidFill>
              </a:rPr>
              <a:t>&lt;</a:t>
            </a:r>
            <a:r>
              <a:rPr kumimoji="1" lang="en" altLang="zh-TW" sz="1400" dirty="0"/>
              <a:t>10.2f}")</a:t>
            </a:r>
            <a:endParaRPr kumimoji="1" lang="zh-TW" altLang="en-US" sz="1400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C5DF75E-8ADE-5245-B8BC-353784964364}"/>
              </a:ext>
            </a:extLst>
          </p:cNvPr>
          <p:cNvGrpSpPr/>
          <p:nvPr/>
        </p:nvGrpSpPr>
        <p:grpSpPr>
          <a:xfrm>
            <a:off x="3731751" y="3559431"/>
            <a:ext cx="2590127" cy="235792"/>
            <a:chOff x="3731751" y="3559431"/>
            <a:chExt cx="2590127" cy="235792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F6987A46-9966-614F-96A8-CA8FAA683802}"/>
                </a:ext>
              </a:extLst>
            </p:cNvPr>
            <p:cNvGrpSpPr/>
            <p:nvPr/>
          </p:nvGrpSpPr>
          <p:grpSpPr>
            <a:xfrm>
              <a:off x="3731751" y="3559431"/>
              <a:ext cx="2590127" cy="235792"/>
              <a:chOff x="4849402" y="4592547"/>
              <a:chExt cx="3837225" cy="349322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E8CAA53-FCD6-AC4C-914B-41F0EB050845}"/>
                  </a:ext>
                </a:extLst>
              </p:cNvPr>
              <p:cNvSpPr/>
              <p:nvPr/>
            </p:nvSpPr>
            <p:spPr>
              <a:xfrm>
                <a:off x="4849402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55D0DB0-F723-034F-966F-DF24B90D24A4}"/>
                  </a:ext>
                </a:extLst>
              </p:cNvPr>
              <p:cNvSpPr/>
              <p:nvPr/>
            </p:nvSpPr>
            <p:spPr>
              <a:xfrm>
                <a:off x="5248382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D5FB7AD-A957-284D-A94C-A15818C21663}"/>
                  </a:ext>
                </a:extLst>
              </p:cNvPr>
              <p:cNvSpPr/>
              <p:nvPr/>
            </p:nvSpPr>
            <p:spPr>
              <a:xfrm>
                <a:off x="5647362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6F3D09F-83F0-6C44-9782-CC82ABB5D229}"/>
                  </a:ext>
                </a:extLst>
              </p:cNvPr>
              <p:cNvSpPr/>
              <p:nvPr/>
            </p:nvSpPr>
            <p:spPr>
              <a:xfrm>
                <a:off x="6030861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C497CC7-8AB6-3149-8424-B98B97C35A96}"/>
                  </a:ext>
                </a:extLst>
              </p:cNvPr>
              <p:cNvSpPr/>
              <p:nvPr/>
            </p:nvSpPr>
            <p:spPr>
              <a:xfrm>
                <a:off x="6429841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74E0EA8-A3C1-5045-A7CD-2D96B7A72CA2}"/>
                  </a:ext>
                </a:extLst>
              </p:cNvPr>
              <p:cNvSpPr/>
              <p:nvPr/>
            </p:nvSpPr>
            <p:spPr>
              <a:xfrm>
                <a:off x="6828821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766820-D144-AB49-8FA3-1B8D1950A9E7}"/>
                  </a:ext>
                </a:extLst>
              </p:cNvPr>
              <p:cNvSpPr/>
              <p:nvPr/>
            </p:nvSpPr>
            <p:spPr>
              <a:xfrm>
                <a:off x="7222559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67BBB21-AADD-4340-9AB4-FC4F66341011}"/>
                  </a:ext>
                </a:extLst>
              </p:cNvPr>
              <p:cNvSpPr/>
              <p:nvPr/>
            </p:nvSpPr>
            <p:spPr>
              <a:xfrm>
                <a:off x="7621539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4FE5171-9941-AD4C-9F33-3490F22D2725}"/>
                  </a:ext>
                </a:extLst>
              </p:cNvPr>
              <p:cNvSpPr/>
              <p:nvPr/>
            </p:nvSpPr>
            <p:spPr>
              <a:xfrm>
                <a:off x="8020519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41C6E17-F55F-3847-8554-0B9BA6BD301D}"/>
                  </a:ext>
                </a:extLst>
              </p:cNvPr>
              <p:cNvSpPr/>
              <p:nvPr/>
            </p:nvSpPr>
            <p:spPr>
              <a:xfrm>
                <a:off x="8419499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</p:grp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654E4E8E-1306-CE41-B4F6-4EE5AA7E3122}"/>
                </a:ext>
              </a:extLst>
            </p:cNvPr>
            <p:cNvSpPr/>
            <p:nvPr/>
          </p:nvSpPr>
          <p:spPr>
            <a:xfrm>
              <a:off x="5642883" y="3626957"/>
              <a:ext cx="100432" cy="1007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7024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BBFD49-CA29-A446-811A-696CDFA6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eval()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DE2355-CD34-DD42-9C3B-38E381B04895}"/>
              </a:ext>
            </a:extLst>
          </p:cNvPr>
          <p:cNvSpPr txBox="1"/>
          <p:nvPr/>
        </p:nvSpPr>
        <p:spPr>
          <a:xfrm>
            <a:off x="5232745" y="114674"/>
            <a:ext cx="370202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000" dirty="0"/>
              <a:t># include &lt;iostream&gt;</a:t>
            </a:r>
          </a:p>
          <a:p>
            <a:r>
              <a:rPr lang="en" altLang="zh-TW" sz="1000" dirty="0"/>
              <a:t>using namespace std;</a:t>
            </a:r>
          </a:p>
          <a:p>
            <a:endParaRPr lang="en" altLang="zh-TW" sz="1000" dirty="0"/>
          </a:p>
          <a:p>
            <a:r>
              <a:rPr lang="en" altLang="zh-TW" sz="1000" dirty="0"/>
              <a:t>int main()</a:t>
            </a:r>
          </a:p>
          <a:p>
            <a:r>
              <a:rPr lang="en" altLang="zh-TW" sz="1000" dirty="0"/>
              <a:t>{</a:t>
            </a:r>
          </a:p>
          <a:p>
            <a:r>
              <a:rPr lang="en" altLang="zh-TW" sz="1000" dirty="0"/>
              <a:t>	char op;</a:t>
            </a:r>
          </a:p>
          <a:p>
            <a:r>
              <a:rPr lang="en" altLang="zh-TW" sz="1000" dirty="0"/>
              <a:t>	float num1, num2;</a:t>
            </a:r>
          </a:p>
          <a:p>
            <a:r>
              <a:rPr lang="en" altLang="zh-TW" sz="1000" dirty="0"/>
              <a:t>	</a:t>
            </a:r>
            <a:r>
              <a:rPr lang="en" altLang="zh-TW" sz="1000" dirty="0" err="1"/>
              <a:t>cout</a:t>
            </a:r>
            <a:r>
              <a:rPr lang="en" altLang="zh-TW" sz="1000" dirty="0"/>
              <a:t> &lt;&lt; "Enter operator either + or - or * or /: ";</a:t>
            </a:r>
          </a:p>
          <a:p>
            <a:r>
              <a:rPr lang="en" altLang="zh-TW" sz="1000" dirty="0"/>
              <a:t>	</a:t>
            </a:r>
            <a:r>
              <a:rPr lang="en" altLang="zh-TW" sz="1000" dirty="0" err="1"/>
              <a:t>cin</a:t>
            </a:r>
            <a:r>
              <a:rPr lang="en" altLang="zh-TW" sz="1000" dirty="0"/>
              <a:t> &gt;&gt; op;</a:t>
            </a:r>
          </a:p>
          <a:p>
            <a:r>
              <a:rPr lang="en" altLang="zh-TW" sz="1000" dirty="0"/>
              <a:t>	</a:t>
            </a:r>
            <a:r>
              <a:rPr lang="en" altLang="zh-TW" sz="1000" dirty="0" err="1"/>
              <a:t>cout</a:t>
            </a:r>
            <a:r>
              <a:rPr lang="en" altLang="zh-TW" sz="1000" dirty="0"/>
              <a:t> &lt;&lt; "Enter two operands: ";</a:t>
            </a:r>
          </a:p>
          <a:p>
            <a:r>
              <a:rPr lang="en" altLang="zh-TW" sz="1000" dirty="0"/>
              <a:t>	</a:t>
            </a:r>
            <a:r>
              <a:rPr lang="en" altLang="zh-TW" sz="1000" dirty="0" err="1"/>
              <a:t>cin</a:t>
            </a:r>
            <a:r>
              <a:rPr lang="en" altLang="zh-TW" sz="1000" dirty="0"/>
              <a:t> &gt;&gt; num1 &gt;&gt; num2;</a:t>
            </a:r>
          </a:p>
          <a:p>
            <a:endParaRPr lang="en" altLang="zh-TW" sz="1000" dirty="0"/>
          </a:p>
          <a:p>
            <a:r>
              <a:rPr lang="en" altLang="zh-TW" sz="1000" dirty="0"/>
              <a:t>	switch(op)</a:t>
            </a:r>
          </a:p>
          <a:p>
            <a:r>
              <a:rPr lang="en" altLang="zh-TW" sz="1000" dirty="0"/>
              <a:t>	{</a:t>
            </a:r>
          </a:p>
          <a:p>
            <a:r>
              <a:rPr lang="en" altLang="zh-TW" sz="1000" dirty="0"/>
              <a:t>		case '+’:</a:t>
            </a:r>
          </a:p>
          <a:p>
            <a:r>
              <a:rPr lang="en" altLang="zh-TW" sz="1000" dirty="0"/>
              <a:t>			</a:t>
            </a:r>
            <a:r>
              <a:rPr lang="en" altLang="zh-TW" sz="1000" dirty="0" err="1"/>
              <a:t>cout</a:t>
            </a:r>
            <a:r>
              <a:rPr lang="en" altLang="zh-TW" sz="1000" dirty="0"/>
              <a:t> &lt;&lt; num1+num2;</a:t>
            </a:r>
          </a:p>
          <a:p>
            <a:r>
              <a:rPr lang="en" altLang="zh-TW" sz="1000" dirty="0"/>
              <a:t>			break;</a:t>
            </a:r>
          </a:p>
          <a:p>
            <a:r>
              <a:rPr lang="en" altLang="zh-TW" sz="1000" dirty="0"/>
              <a:t>		case '-’:</a:t>
            </a:r>
          </a:p>
          <a:p>
            <a:r>
              <a:rPr lang="en" altLang="zh-TW" sz="1000" dirty="0"/>
              <a:t>			</a:t>
            </a:r>
            <a:r>
              <a:rPr lang="en" altLang="zh-TW" sz="1000" dirty="0" err="1"/>
              <a:t>cout</a:t>
            </a:r>
            <a:r>
              <a:rPr lang="en" altLang="zh-TW" sz="1000" dirty="0"/>
              <a:t> &lt;&lt; num1-num2;</a:t>
            </a:r>
          </a:p>
          <a:p>
            <a:r>
              <a:rPr lang="en" altLang="zh-TW" sz="1000" dirty="0"/>
              <a:t>			break;</a:t>
            </a:r>
          </a:p>
          <a:p>
            <a:r>
              <a:rPr lang="en" altLang="zh-TW" sz="1000" dirty="0"/>
              <a:t>		case '*’:</a:t>
            </a:r>
          </a:p>
          <a:p>
            <a:r>
              <a:rPr lang="en" altLang="zh-TW" sz="1000" dirty="0"/>
              <a:t>			</a:t>
            </a:r>
            <a:r>
              <a:rPr lang="en" altLang="zh-TW" sz="1000" dirty="0" err="1"/>
              <a:t>cout</a:t>
            </a:r>
            <a:r>
              <a:rPr lang="en" altLang="zh-TW" sz="1000" dirty="0"/>
              <a:t> &lt;&lt; num1*num2;</a:t>
            </a:r>
          </a:p>
          <a:p>
            <a:r>
              <a:rPr lang="en" altLang="zh-TW" sz="1000" dirty="0"/>
              <a:t>			break;</a:t>
            </a:r>
          </a:p>
          <a:p>
            <a:r>
              <a:rPr lang="en" altLang="zh-TW" sz="1000" dirty="0"/>
              <a:t>		case '/’:</a:t>
            </a:r>
          </a:p>
          <a:p>
            <a:r>
              <a:rPr lang="en" altLang="zh-TW" sz="1000" dirty="0"/>
              <a:t>			</a:t>
            </a:r>
            <a:r>
              <a:rPr lang="en" altLang="zh-TW" sz="1000" dirty="0" err="1"/>
              <a:t>cout</a:t>
            </a:r>
            <a:r>
              <a:rPr lang="en" altLang="zh-TW" sz="1000" dirty="0"/>
              <a:t> &lt;&lt; num1/num2;</a:t>
            </a:r>
          </a:p>
          <a:p>
            <a:r>
              <a:rPr lang="en" altLang="zh-TW" sz="1000" dirty="0"/>
              <a:t>			break;</a:t>
            </a:r>
          </a:p>
          <a:p>
            <a:r>
              <a:rPr lang="en" altLang="zh-TW" sz="1000" dirty="0"/>
              <a:t>		default:</a:t>
            </a:r>
          </a:p>
          <a:p>
            <a:r>
              <a:rPr lang="en" altLang="zh-TW" sz="1000" dirty="0"/>
              <a:t>			break;</a:t>
            </a:r>
          </a:p>
          <a:p>
            <a:r>
              <a:rPr lang="en" altLang="zh-TW" sz="1000" dirty="0"/>
              <a:t>	}</a:t>
            </a:r>
          </a:p>
          <a:p>
            <a:r>
              <a:rPr lang="en" altLang="zh-TW" sz="1000" dirty="0"/>
              <a:t>	return 0;</a:t>
            </a:r>
          </a:p>
          <a:p>
            <a:r>
              <a:rPr lang="en" altLang="zh-TW" sz="1000" dirty="0"/>
              <a:t>}</a:t>
            </a:r>
            <a:endParaRPr kumimoji="1" lang="zh-TW" altLang="en-US" sz="1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C218C29-4A35-1145-A091-D9D0FAB44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95" y="1248128"/>
            <a:ext cx="4324430" cy="156510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77A2CE3-6D0A-574B-8EE6-0BCD27FE4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95" y="3237242"/>
            <a:ext cx="4286333" cy="123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39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8D52C3-E2FE-EF4F-B933-1B8048E5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Variable Name Rules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58715D-9856-1E4C-973E-16C88BFB0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27" y="1270861"/>
            <a:ext cx="6289075" cy="3064235"/>
          </a:xfrm>
        </p:spPr>
        <p:txBody>
          <a:bodyPr/>
          <a:lstStyle/>
          <a:p>
            <a:r>
              <a:rPr lang="en" altLang="zh-TW" dirty="0"/>
              <a:t>Must begin with a letter (a - z, A - B) or underscore (_)</a:t>
            </a:r>
          </a:p>
          <a:p>
            <a:r>
              <a:rPr lang="en" altLang="zh-TW" dirty="0"/>
              <a:t>Other characters can be letters, numbers or _</a:t>
            </a:r>
          </a:p>
          <a:p>
            <a:r>
              <a:rPr lang="en" altLang="zh-TW" dirty="0"/>
              <a:t>Case Sensitive</a:t>
            </a:r>
          </a:p>
          <a:p>
            <a:r>
              <a:rPr lang="en" altLang="zh-TW" dirty="0"/>
              <a:t>Can be any (reasonable) length</a:t>
            </a:r>
          </a:p>
          <a:p>
            <a:r>
              <a:rPr lang="en" altLang="zh-TW" dirty="0"/>
              <a:t>There are some reserved words which you cannot use as a variable name because Python uses them for other things.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5FC102-980A-474F-95BE-544C4F850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225" y="3768122"/>
            <a:ext cx="1054418" cy="8229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704C8B7-6611-7F48-998C-66ADC86D7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275" y="3768122"/>
            <a:ext cx="1054418" cy="82296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85F79D2-25E1-B149-97A8-802CF7C18B8C}"/>
              </a:ext>
            </a:extLst>
          </p:cNvPr>
          <p:cNvSpPr txBox="1"/>
          <p:nvPr/>
        </p:nvSpPr>
        <p:spPr>
          <a:xfrm>
            <a:off x="1847084" y="3244902"/>
            <a:ext cx="572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s-ES" altLang="zh-TW" sz="1400" dirty="0"/>
              <a:t>x = 5</a:t>
            </a:r>
          </a:p>
          <a:p>
            <a:r>
              <a:rPr kumimoji="1" lang="es-ES" altLang="zh-TW" sz="1400" dirty="0"/>
              <a:t>y = 3</a:t>
            </a:r>
            <a:endParaRPr kumimoji="1" lang="zh-TW" altLang="en-US" sz="1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EBCF4A1-B0B2-874B-80F4-48F1B8DD54DD}"/>
              </a:ext>
            </a:extLst>
          </p:cNvPr>
          <p:cNvSpPr txBox="1"/>
          <p:nvPr/>
        </p:nvSpPr>
        <p:spPr>
          <a:xfrm>
            <a:off x="3833166" y="3352623"/>
            <a:ext cx="962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s-ES" altLang="zh-TW" sz="1400" dirty="0"/>
              <a:t>x, y = y, x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82559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448268-E2B8-D049-98CD-9274D2FE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</a:t>
            </a:r>
            <a:r>
              <a:rPr lang="en" altLang="zh-TW" dirty="0"/>
              <a:t>reserved words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ED025C8-9B2B-0243-9049-BB01E62F3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012" y="1987996"/>
            <a:ext cx="5692140" cy="1714500"/>
          </a:xfrm>
        </p:spPr>
      </p:pic>
    </p:spTree>
    <p:extLst>
      <p:ext uri="{BB962C8B-B14F-4D97-AF65-F5344CB8AC3E}">
        <p14:creationId xmlns:p14="http://schemas.microsoft.com/office/powerpoint/2010/main" val="1509207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2C2F22-8D1A-9742-AE73-3A9EDA6E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Arithmetic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8D0CC7A-3461-154F-A2C0-144D4F095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455" y="1265908"/>
            <a:ext cx="5580698" cy="2494598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D74989E-5671-7C40-9E43-8EDAD6BADB0B}"/>
              </a:ext>
            </a:extLst>
          </p:cNvPr>
          <p:cNvSpPr txBox="1"/>
          <p:nvPr/>
        </p:nvSpPr>
        <p:spPr>
          <a:xfrm>
            <a:off x="1136455" y="3840283"/>
            <a:ext cx="272061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>
                <a:solidFill>
                  <a:srgbClr val="0070C0"/>
                </a:solidFill>
              </a:rPr>
              <a:t>Exercise:</a:t>
            </a:r>
          </a:p>
          <a:p>
            <a:r>
              <a:rPr kumimoji="1" lang="en-US" altLang="zh-TW" sz="1400" dirty="0">
                <a:solidFill>
                  <a:srgbClr val="0070C0"/>
                </a:solidFill>
              </a:rPr>
              <a:t>15 ÷ 7 = 2 … 1</a:t>
            </a:r>
            <a:r>
              <a:rPr kumimoji="1" lang="zh-TW" altLang="en-US" sz="1400" dirty="0">
                <a:solidFill>
                  <a:srgbClr val="0070C0"/>
                </a:solidFill>
              </a:rPr>
              <a:t>  </a:t>
            </a:r>
            <a:r>
              <a:rPr kumimoji="1" lang="en-US" altLang="zh-TW" sz="1400" dirty="0">
                <a:solidFill>
                  <a:srgbClr val="0070C0"/>
                </a:solidFill>
              </a:rPr>
              <a:t>(</a:t>
            </a:r>
            <a:r>
              <a:rPr kumimoji="1" lang="zh-TW" altLang="en-US" sz="1400" dirty="0">
                <a:solidFill>
                  <a:srgbClr val="0070C0"/>
                </a:solidFill>
              </a:rPr>
              <a:t>商數 </a:t>
            </a:r>
            <a:r>
              <a:rPr kumimoji="1" lang="en-US" altLang="zh-TW" sz="1400" dirty="0">
                <a:solidFill>
                  <a:srgbClr val="0070C0"/>
                </a:solidFill>
              </a:rPr>
              <a:t>2,</a:t>
            </a:r>
            <a:r>
              <a:rPr kumimoji="1" lang="zh-TW" altLang="en-US" sz="1400" dirty="0">
                <a:solidFill>
                  <a:srgbClr val="0070C0"/>
                </a:solidFill>
              </a:rPr>
              <a:t> 餘數 </a:t>
            </a:r>
            <a:r>
              <a:rPr kumimoji="1" lang="en-US" altLang="zh-TW" sz="1400" dirty="0">
                <a:solidFill>
                  <a:srgbClr val="0070C0"/>
                </a:solidFill>
              </a:rPr>
              <a:t>1)</a:t>
            </a:r>
          </a:p>
          <a:p>
            <a:endParaRPr kumimoji="1" lang="en-US" altLang="zh-TW" sz="1400" dirty="0">
              <a:solidFill>
                <a:srgbClr val="0070C0"/>
              </a:solidFill>
            </a:endParaRPr>
          </a:p>
          <a:p>
            <a:r>
              <a:rPr kumimoji="1" lang="en-US" altLang="zh-TW" sz="1400" dirty="0">
                <a:solidFill>
                  <a:srgbClr val="0070C0"/>
                </a:solidFill>
              </a:rPr>
              <a:t>15 // 7</a:t>
            </a:r>
          </a:p>
          <a:p>
            <a:r>
              <a:rPr kumimoji="1" lang="en-US" altLang="zh-TW" sz="1400" dirty="0">
                <a:solidFill>
                  <a:srgbClr val="0070C0"/>
                </a:solidFill>
              </a:rPr>
              <a:t>15 % 7</a:t>
            </a:r>
            <a:endParaRPr kumimoji="1" lang="zh-TW" altLang="en-US" sz="1400" dirty="0">
              <a:solidFill>
                <a:srgbClr val="0070C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5C1B7FC-C5B1-194E-A203-9CB84262BD20}"/>
              </a:ext>
            </a:extLst>
          </p:cNvPr>
          <p:cNvSpPr/>
          <p:nvPr/>
        </p:nvSpPr>
        <p:spPr>
          <a:xfrm>
            <a:off x="1337953" y="2136577"/>
            <a:ext cx="506259" cy="214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948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BE977C-1D1C-174A-9013-C8AAC811DB99}"/>
              </a:ext>
            </a:extLst>
          </p:cNvPr>
          <p:cNvSpPr/>
          <p:nvPr/>
        </p:nvSpPr>
        <p:spPr>
          <a:xfrm>
            <a:off x="1336798" y="2398951"/>
            <a:ext cx="506259" cy="214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948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125D537-48F3-D44C-A781-2A8655595020}"/>
              </a:ext>
            </a:extLst>
          </p:cNvPr>
          <p:cNvSpPr/>
          <p:nvPr/>
        </p:nvSpPr>
        <p:spPr>
          <a:xfrm>
            <a:off x="1336798" y="2661325"/>
            <a:ext cx="506259" cy="744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948"/>
          </a:p>
        </p:txBody>
      </p:sp>
    </p:spTree>
    <p:extLst>
      <p:ext uri="{BB962C8B-B14F-4D97-AF65-F5344CB8AC3E}">
        <p14:creationId xmlns:p14="http://schemas.microsoft.com/office/powerpoint/2010/main" val="1866615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AB84B-97E3-1A4F-B56B-CF874D5AB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ITSA 05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B1DC5A-D279-9647-9B52-2931D01AF8F1}"/>
              </a:ext>
            </a:extLst>
          </p:cNvPr>
          <p:cNvSpPr/>
          <p:nvPr/>
        </p:nvSpPr>
        <p:spPr>
          <a:xfrm>
            <a:off x="508001" y="837442"/>
            <a:ext cx="812799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TW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[Problem 3] </a:t>
            </a:r>
            <a:r>
              <a:rPr lang="zh-TW" altLang="en-US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小狗跑多遠？</a:t>
            </a:r>
          </a:p>
          <a:p>
            <a:r>
              <a:rPr lang="zh-TW" altLang="en-US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問題描述：</a:t>
            </a:r>
            <a:endParaRPr lang="zh-TW" altLang="en-US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牛郎與織女兩人互相愛慕，每天都會散步往對方家去碰面。牛郎養了</a:t>
            </a:r>
            <a:r>
              <a:rPr lang="zh-CN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ㄧ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隻狗，牠總是興奮的在兩人之間跑來跑去。牛郎與織女約好同一時間出門，相向而行，小狗跟牛郎同時出門，跑到碰到織女就折返跑回牛郎身邊，碰到牛郎在折返跑到織女身邊，這樣在他們中間跑來跑去，一直到兩人會面為止。請寫一個程式告訴我們小狗一共跑了多遠？</a:t>
            </a:r>
          </a:p>
          <a:p>
            <a:r>
              <a:rPr lang="zh-TW" altLang="en-US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輸入說明：</a:t>
            </a:r>
            <a:endParaRPr lang="zh-TW" altLang="en-US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每行為</a:t>
            </a:r>
            <a:r>
              <a:rPr lang="en-US" altLang="zh-CN" sz="1400" dirty="0">
                <a:solidFill>
                  <a:srgbClr val="333333"/>
                </a:solidFill>
                <a:latin typeface="verdana" panose="020B0604030504040204" pitchFamily="34" charset="0"/>
              </a:rPr>
              <a:t>1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組測試案例。每個案例包含四個整數，以一個逗號隔開。</a:t>
            </a:r>
          </a:p>
          <a:p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第一個為牛郎與織女家的距離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d 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( 1 &lt;=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d &lt;=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 30000 ) </a:t>
            </a:r>
            <a:r>
              <a:rPr lang="zh-TW" altLang="en" sz="1400" dirty="0">
                <a:solidFill>
                  <a:srgbClr val="333333"/>
                </a:solidFill>
                <a:latin typeface="verdana" panose="020B0604030504040204" pitchFamily="34" charset="0"/>
              </a:rPr>
              <a:t>（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公尺），</a:t>
            </a:r>
            <a:endParaRPr lang="en-US" altLang="zh-TW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第二個為牛郎走路的速度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u 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( 1 &lt;=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u &lt;=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 500 ) </a:t>
            </a:r>
            <a:r>
              <a:rPr lang="zh-TW" altLang="en" sz="1400" dirty="0">
                <a:solidFill>
                  <a:srgbClr val="333333"/>
                </a:solidFill>
                <a:latin typeface="verdana" panose="020B0604030504040204" pitchFamily="34" charset="0"/>
              </a:rPr>
              <a:t>（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公尺 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/ 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分），</a:t>
            </a:r>
            <a:endParaRPr lang="en-US" altLang="zh-TW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第三個為織女走路的速度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v 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( 1 &lt;=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v &lt;=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 500 ) </a:t>
            </a:r>
            <a:r>
              <a:rPr lang="zh-TW" altLang="en" sz="1400" dirty="0">
                <a:solidFill>
                  <a:srgbClr val="333333"/>
                </a:solidFill>
                <a:latin typeface="verdana" panose="020B0604030504040204" pitchFamily="34" charset="0"/>
              </a:rPr>
              <a:t>（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公尺 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/ 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分），</a:t>
            </a:r>
            <a:endParaRPr lang="en-US" altLang="zh-TW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第四個為小狗跑步的速度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x 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( 1 &lt;=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x &lt;=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 500 ) </a:t>
            </a:r>
            <a:r>
              <a:rPr lang="zh-TW" altLang="en" sz="1400" dirty="0">
                <a:solidFill>
                  <a:srgbClr val="333333"/>
                </a:solidFill>
                <a:latin typeface="verdana" panose="020B0604030504040204" pitchFamily="34" charset="0"/>
              </a:rPr>
              <a:t>（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公尺 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/ 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分）。</a:t>
            </a:r>
          </a:p>
          <a:p>
            <a:r>
              <a:rPr lang="zh-TW" altLang="en-US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輸出說明：</a:t>
            </a:r>
            <a:endParaRPr lang="zh-TW" altLang="en-US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輸出小狗一共跑了多少公尺（顯示到小數點後兩位），每組測試案例輸出於一行。</a:t>
            </a:r>
          </a:p>
          <a:p>
            <a:r>
              <a:rPr lang="zh-TW" altLang="en-US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範例：</a:t>
            </a:r>
            <a:endParaRPr lang="zh-TW" altLang="en-US" sz="1400" dirty="0">
              <a:solidFill>
                <a:srgbClr val="333333"/>
              </a:solidFill>
              <a:latin typeface="verdana" panose="020B060403050404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8B97C9-E9F9-5F4B-BB4B-457B6708F269}"/>
              </a:ext>
            </a:extLst>
          </p:cNvPr>
          <p:cNvSpPr/>
          <p:nvPr/>
        </p:nvSpPr>
        <p:spPr>
          <a:xfrm>
            <a:off x="508001" y="104139"/>
            <a:ext cx="54584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000" dirty="0">
                <a:hlinkClick r:id="rId2"/>
              </a:rPr>
              <a:t>https://e-tutor.itsa.org.tw/e-Tutor/mod/programming/view.php?id=11830</a:t>
            </a:r>
            <a:endParaRPr lang="zh-TW" altLang="en-US" sz="100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04874C2-8270-5848-ACF7-7815362E4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44559"/>
              </p:ext>
            </p:extLst>
          </p:nvPr>
        </p:nvGraphicFramePr>
        <p:xfrm>
          <a:off x="596684" y="4183055"/>
          <a:ext cx="3536157" cy="717232"/>
        </p:xfrm>
        <a:graphic>
          <a:graphicData uri="http://schemas.openxmlformats.org/drawingml/2006/table">
            <a:tbl>
              <a:tblPr/>
              <a:tblGrid>
                <a:gridCol w="1697355">
                  <a:extLst>
                    <a:ext uri="{9D8B030D-6E8A-4147-A177-3AD203B41FA5}">
                      <a16:colId xmlns:a16="http://schemas.microsoft.com/office/drawing/2014/main" val="397182720"/>
                    </a:ext>
                  </a:extLst>
                </a:gridCol>
                <a:gridCol w="1838802">
                  <a:extLst>
                    <a:ext uri="{9D8B030D-6E8A-4147-A177-3AD203B41FA5}">
                      <a16:colId xmlns:a16="http://schemas.microsoft.com/office/drawing/2014/main" val="1608540561"/>
                    </a:ext>
                  </a:extLst>
                </a:gridCol>
              </a:tblGrid>
              <a:tr h="177451">
                <a:tc>
                  <a:txBody>
                    <a:bodyPr/>
                    <a:lstStyle/>
                    <a:p>
                      <a:r>
                        <a:rPr lang="en" sz="1400" b="1">
                          <a:effectLst/>
                        </a:rPr>
                        <a:t>Sample Input:</a:t>
                      </a:r>
                      <a:endParaRPr lang="en" sz="1400">
                        <a:effectLst/>
                      </a:endParaRPr>
                    </a:p>
                  </a:txBody>
                  <a:tcPr marL="19288" marR="19288" marT="19288" marB="192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b="1" dirty="0">
                          <a:effectLst/>
                        </a:rPr>
                        <a:t>Sample Output:</a:t>
                      </a:r>
                      <a:endParaRPr lang="en" sz="1400" dirty="0">
                        <a:effectLst/>
                      </a:endParaRPr>
                    </a:p>
                  </a:txBody>
                  <a:tcPr marL="19288" marR="19288" marT="19288" marB="192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094539"/>
                  </a:ext>
                </a:extLst>
              </a:tr>
              <a:tr h="316326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</a:rPr>
                        <a:t>2700, 15, 12, 20</a:t>
                      </a:r>
                    </a:p>
                    <a:p>
                      <a:r>
                        <a:rPr lang="en-US" altLang="zh-TW" sz="1400" dirty="0">
                          <a:effectLst/>
                        </a:rPr>
                        <a:t>1500, 12, 10, 15</a:t>
                      </a:r>
                    </a:p>
                  </a:txBody>
                  <a:tcPr marL="19288" marR="19288" marT="19288" marB="192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</a:rPr>
                        <a:t>2000.00</a:t>
                      </a:r>
                    </a:p>
                    <a:p>
                      <a:r>
                        <a:rPr lang="en-US" altLang="zh-TW" sz="1400" dirty="0">
                          <a:effectLst/>
                        </a:rPr>
                        <a:t>1022.73</a:t>
                      </a:r>
                    </a:p>
                  </a:txBody>
                  <a:tcPr marL="19288" marR="19288" marT="19288" marB="192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140316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3B7AAABB-6DD0-6747-8D70-BD992176549F}"/>
              </a:ext>
            </a:extLst>
          </p:cNvPr>
          <p:cNvSpPr txBox="1"/>
          <p:nvPr/>
        </p:nvSpPr>
        <p:spPr>
          <a:xfrm>
            <a:off x="3919004" y="4214186"/>
            <a:ext cx="4480650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400" dirty="0"/>
              <a:t>Hint:</a:t>
            </a:r>
          </a:p>
          <a:p>
            <a:r>
              <a:rPr kumimoji="1" lang="en" altLang="zh-TW" sz="1400" dirty="0"/>
              <a:t>d, u, v, x = </a:t>
            </a:r>
            <a:r>
              <a:rPr kumimoji="1" lang="en" altLang="zh-TW" sz="1400" dirty="0">
                <a:solidFill>
                  <a:srgbClr val="FF0000"/>
                </a:solidFill>
              </a:rPr>
              <a:t>eval</a:t>
            </a:r>
            <a:r>
              <a:rPr kumimoji="1" lang="en" altLang="zh-TW" sz="1400" dirty="0"/>
              <a:t>(input(“</a:t>
            </a:r>
            <a:r>
              <a:rPr kumimoji="1" lang="zh-TW" altLang="en-US" sz="1400" dirty="0"/>
              <a:t>輸入四個數字</a:t>
            </a:r>
            <a:r>
              <a:rPr kumimoji="1" lang="en-US" altLang="zh-TW" sz="1400" dirty="0"/>
              <a:t>, </a:t>
            </a:r>
            <a:r>
              <a:rPr kumimoji="1" lang="zh-TW" altLang="en-US" sz="1400" dirty="0"/>
              <a:t>以逗號分隔</a:t>
            </a:r>
            <a:r>
              <a:rPr kumimoji="1" lang="en-US" altLang="zh-TW" sz="1400" dirty="0"/>
              <a:t>: "))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4124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3FF460-DC87-344A-8425-EC4A2F3E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Assignment statement</a:t>
            </a:r>
            <a:br>
              <a:rPr kumimoji="1" lang="en-US" altLang="zh-TW" dirty="0"/>
            </a:br>
            <a:r>
              <a:rPr kumimoji="1" lang="en-US" altLang="zh-TW" sz="1890" dirty="0"/>
              <a:t>(</a:t>
            </a:r>
            <a:r>
              <a:rPr kumimoji="1" lang="zh-TW" altLang="en-US" sz="1890" dirty="0"/>
              <a:t>對於偷懶的渴求是進步的動力</a:t>
            </a:r>
            <a:r>
              <a:rPr kumimoji="1" lang="en-US" altLang="zh-TW" sz="1890" dirty="0"/>
              <a:t>)</a:t>
            </a:r>
            <a:endParaRPr kumimoji="1" lang="zh-TW" altLang="en-US" dirty="0"/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93F5F922-4412-E640-9585-C5E0E4051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87" y="1854355"/>
            <a:ext cx="5554980" cy="250317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A6AD986-2875-504B-89CF-1A3B85392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224" y="1854355"/>
            <a:ext cx="1757363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25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D265B3-0853-B44C-9AB6-AE6E50DB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Comparator</a:t>
            </a:r>
            <a:endParaRPr kumimoji="1" lang="zh-TW" altLang="en-US" dirty="0"/>
          </a:p>
        </p:txBody>
      </p:sp>
      <p:pic>
        <p:nvPicPr>
          <p:cNvPr id="5" name="內容版面配置區 4" descr="一張含有 螢幕擷取畫面 的圖片&#10;&#10;自動產生的描述">
            <a:extLst>
              <a:ext uri="{FF2B5EF4-FFF2-40B4-BE49-F238E27FC236}">
                <a16:creationId xmlns:a16="http://schemas.microsoft.com/office/drawing/2014/main" id="{2F642591-02FA-5649-B154-2714BFAEA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174"/>
          <a:stretch/>
        </p:blipFill>
        <p:spPr>
          <a:xfrm>
            <a:off x="526392" y="1678155"/>
            <a:ext cx="5554980" cy="1105531"/>
          </a:xfrm>
        </p:spPr>
      </p:pic>
      <p:pic>
        <p:nvPicPr>
          <p:cNvPr id="7" name="圖片 6" descr="一張含有 螢幕擷取畫面 的圖片&#10;&#10;自動產生的描述">
            <a:extLst>
              <a:ext uri="{FF2B5EF4-FFF2-40B4-BE49-F238E27FC236}">
                <a16:creationId xmlns:a16="http://schemas.microsoft.com/office/drawing/2014/main" id="{5AEB0E50-FD61-5A49-80E5-CBFBCA86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75" y="2471190"/>
            <a:ext cx="5580698" cy="1457325"/>
          </a:xfrm>
          <a:prstGeom prst="rect">
            <a:avLst/>
          </a:prstGeom>
        </p:spPr>
      </p:pic>
      <p:sp>
        <p:nvSpPr>
          <p:cNvPr id="3" name="圓角矩形 2">
            <a:extLst>
              <a:ext uri="{FF2B5EF4-FFF2-40B4-BE49-F238E27FC236}">
                <a16:creationId xmlns:a16="http://schemas.microsoft.com/office/drawing/2014/main" id="{694DDEAA-4315-2A49-B45A-618F73CB1182}"/>
              </a:ext>
            </a:extLst>
          </p:cNvPr>
          <p:cNvSpPr/>
          <p:nvPr/>
        </p:nvSpPr>
        <p:spPr>
          <a:xfrm>
            <a:off x="728968" y="3038196"/>
            <a:ext cx="686570" cy="2565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948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4A5CDC48-F87F-E641-B22F-85D28D786C0C}"/>
              </a:ext>
            </a:extLst>
          </p:cNvPr>
          <p:cNvSpPr/>
          <p:nvPr/>
        </p:nvSpPr>
        <p:spPr>
          <a:xfrm>
            <a:off x="728967" y="3313253"/>
            <a:ext cx="686570" cy="2565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948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444B22C-C535-A346-B30E-8061B660F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323" y="1678154"/>
            <a:ext cx="1680210" cy="19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79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012C2F-DB87-E746-8DE2-06F6BD550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Logical Operators</a:t>
            </a:r>
            <a:endParaRPr kumimoji="1" lang="zh-TW" altLang="en-US" dirty="0"/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4C0459C9-403B-F349-AB53-8D3DF15C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05" y="1393754"/>
            <a:ext cx="5494973" cy="320611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8A18089-6756-5444-AA2A-9D0715C90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348316"/>
              </p:ext>
            </p:extLst>
          </p:nvPr>
        </p:nvGraphicFramePr>
        <p:xfrm>
          <a:off x="6111203" y="1745803"/>
          <a:ext cx="1179987" cy="891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3329">
                  <a:extLst>
                    <a:ext uri="{9D8B030D-6E8A-4147-A177-3AD203B41FA5}">
                      <a16:colId xmlns:a16="http://schemas.microsoft.com/office/drawing/2014/main" val="308286990"/>
                    </a:ext>
                  </a:extLst>
                </a:gridCol>
                <a:gridCol w="393329">
                  <a:extLst>
                    <a:ext uri="{9D8B030D-6E8A-4147-A177-3AD203B41FA5}">
                      <a16:colId xmlns:a16="http://schemas.microsoft.com/office/drawing/2014/main" val="1624298630"/>
                    </a:ext>
                  </a:extLst>
                </a:gridCol>
                <a:gridCol w="393329">
                  <a:extLst>
                    <a:ext uri="{9D8B030D-6E8A-4147-A177-3AD203B41FA5}">
                      <a16:colId xmlns:a16="http://schemas.microsoft.com/office/drawing/2014/main" val="1898327774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/>
                      <a:endParaRPr lang="zh-TW" altLang="en-US" sz="900" dirty="0"/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</a:t>
                      </a:r>
                      <a:endParaRPr lang="zh-TW" altLang="en-US" sz="1400" dirty="0"/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F</a:t>
                      </a:r>
                      <a:endParaRPr lang="zh-TW" altLang="en-US" sz="1400" dirty="0"/>
                    </a:p>
                  </a:txBody>
                  <a:tcPr marL="61722" marR="61722" marT="30861" marB="30861"/>
                </a:tc>
                <a:extLst>
                  <a:ext uri="{0D108BD9-81ED-4DB2-BD59-A6C34878D82A}">
                    <a16:rowId xmlns:a16="http://schemas.microsoft.com/office/drawing/2014/main" val="181147774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</a:t>
                      </a:r>
                      <a:endParaRPr lang="zh-TW" altLang="en-US" sz="1400" dirty="0"/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1722" marR="61722" marT="30861" marB="30861"/>
                </a:tc>
                <a:extLst>
                  <a:ext uri="{0D108BD9-81ED-4DB2-BD59-A6C34878D82A}">
                    <a16:rowId xmlns:a16="http://schemas.microsoft.com/office/drawing/2014/main" val="62069824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F</a:t>
                      </a:r>
                      <a:endParaRPr lang="zh-TW" altLang="en-US" sz="1400" dirty="0"/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1722" marR="61722" marT="30861" marB="30861"/>
                </a:tc>
                <a:extLst>
                  <a:ext uri="{0D108BD9-81ED-4DB2-BD59-A6C34878D82A}">
                    <a16:rowId xmlns:a16="http://schemas.microsoft.com/office/drawing/2014/main" val="2542509865"/>
                  </a:ext>
                </a:extLst>
              </a:tr>
            </a:tbl>
          </a:graphicData>
        </a:graphic>
      </p:graphicFrame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B718AE8C-B318-A442-B59B-CDA7AF13BB91}"/>
              </a:ext>
            </a:extLst>
          </p:cNvPr>
          <p:cNvCxnSpPr/>
          <p:nvPr/>
        </p:nvCxnSpPr>
        <p:spPr>
          <a:xfrm>
            <a:off x="6111203" y="1745802"/>
            <a:ext cx="375521" cy="286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637797C5-76E2-9E4B-AD3E-93745B39DCEB}"/>
              </a:ext>
            </a:extLst>
          </p:cNvPr>
          <p:cNvSpPr txBox="1"/>
          <p:nvPr/>
        </p:nvSpPr>
        <p:spPr>
          <a:xfrm>
            <a:off x="6243995" y="1589990"/>
            <a:ext cx="44384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10" dirty="0"/>
              <a:t>	</a:t>
            </a:r>
            <a:r>
              <a:rPr kumimoji="1" lang="zh-TW" altLang="en-US" sz="810" dirty="0"/>
              <a:t>式</a:t>
            </a:r>
            <a:r>
              <a:rPr kumimoji="1" lang="en-US" altLang="zh-TW" sz="810" dirty="0"/>
              <a:t>2</a:t>
            </a:r>
            <a:endParaRPr kumimoji="1" lang="zh-TW" altLang="en-US" sz="81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21F677F-859F-3044-B752-DCD6A4168AF5}"/>
              </a:ext>
            </a:extLst>
          </p:cNvPr>
          <p:cNvSpPr txBox="1"/>
          <p:nvPr/>
        </p:nvSpPr>
        <p:spPr>
          <a:xfrm>
            <a:off x="6061280" y="1748506"/>
            <a:ext cx="44384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10" dirty="0"/>
              <a:t>	</a:t>
            </a:r>
            <a:r>
              <a:rPr kumimoji="1" lang="zh-TW" altLang="en-US" sz="810" dirty="0"/>
              <a:t>式</a:t>
            </a:r>
            <a:r>
              <a:rPr kumimoji="1" lang="en-US" altLang="zh-TW" sz="810" dirty="0"/>
              <a:t>1</a:t>
            </a:r>
            <a:endParaRPr kumimoji="1" lang="zh-TW" altLang="en-US" sz="81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D8599C7-4C03-A94B-8931-A1F3D21DF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35334"/>
              </p:ext>
            </p:extLst>
          </p:nvPr>
        </p:nvGraphicFramePr>
        <p:xfrm>
          <a:off x="6097846" y="2822951"/>
          <a:ext cx="1179987" cy="891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3329">
                  <a:extLst>
                    <a:ext uri="{9D8B030D-6E8A-4147-A177-3AD203B41FA5}">
                      <a16:colId xmlns:a16="http://schemas.microsoft.com/office/drawing/2014/main" val="308286990"/>
                    </a:ext>
                  </a:extLst>
                </a:gridCol>
                <a:gridCol w="393329">
                  <a:extLst>
                    <a:ext uri="{9D8B030D-6E8A-4147-A177-3AD203B41FA5}">
                      <a16:colId xmlns:a16="http://schemas.microsoft.com/office/drawing/2014/main" val="1624298630"/>
                    </a:ext>
                  </a:extLst>
                </a:gridCol>
                <a:gridCol w="393329">
                  <a:extLst>
                    <a:ext uri="{9D8B030D-6E8A-4147-A177-3AD203B41FA5}">
                      <a16:colId xmlns:a16="http://schemas.microsoft.com/office/drawing/2014/main" val="1898327774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/>
                      <a:endParaRPr lang="zh-TW" altLang="en-US" sz="900" dirty="0"/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</a:t>
                      </a:r>
                      <a:endParaRPr lang="zh-TW" altLang="en-US" sz="1400" dirty="0"/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F</a:t>
                      </a:r>
                      <a:endParaRPr lang="zh-TW" altLang="en-US" sz="1400" dirty="0"/>
                    </a:p>
                  </a:txBody>
                  <a:tcPr marL="61722" marR="61722" marT="30861" marB="30861"/>
                </a:tc>
                <a:extLst>
                  <a:ext uri="{0D108BD9-81ED-4DB2-BD59-A6C34878D82A}">
                    <a16:rowId xmlns:a16="http://schemas.microsoft.com/office/drawing/2014/main" val="181147774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</a:t>
                      </a:r>
                      <a:endParaRPr lang="zh-TW" altLang="en-US" sz="1400" dirty="0"/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marL="61722" marR="61722" marT="30861" marB="30861"/>
                </a:tc>
                <a:extLst>
                  <a:ext uri="{0D108BD9-81ED-4DB2-BD59-A6C34878D82A}">
                    <a16:rowId xmlns:a16="http://schemas.microsoft.com/office/drawing/2014/main" val="62069824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F</a:t>
                      </a:r>
                      <a:endParaRPr lang="zh-TW" altLang="en-US" sz="1400" dirty="0"/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1722" marR="61722" marT="30861" marB="30861"/>
                </a:tc>
                <a:extLst>
                  <a:ext uri="{0D108BD9-81ED-4DB2-BD59-A6C34878D82A}">
                    <a16:rowId xmlns:a16="http://schemas.microsoft.com/office/drawing/2014/main" val="2542509865"/>
                  </a:ext>
                </a:extLst>
              </a:tr>
            </a:tbl>
          </a:graphicData>
        </a:graphic>
      </p:graphicFrame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16CACD8-6AB0-3345-9F1F-EBFDAB96F8BB}"/>
              </a:ext>
            </a:extLst>
          </p:cNvPr>
          <p:cNvCxnSpPr/>
          <p:nvPr/>
        </p:nvCxnSpPr>
        <p:spPr>
          <a:xfrm>
            <a:off x="6097846" y="2822951"/>
            <a:ext cx="375521" cy="286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AEDE73B-8ECB-B34B-9172-F7EA8C6B78C1}"/>
              </a:ext>
            </a:extLst>
          </p:cNvPr>
          <p:cNvSpPr txBox="1"/>
          <p:nvPr/>
        </p:nvSpPr>
        <p:spPr>
          <a:xfrm>
            <a:off x="6230638" y="2667138"/>
            <a:ext cx="44384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10" dirty="0"/>
              <a:t>	</a:t>
            </a:r>
            <a:r>
              <a:rPr kumimoji="1" lang="zh-TW" altLang="en-US" sz="810" dirty="0"/>
              <a:t>式</a:t>
            </a:r>
            <a:r>
              <a:rPr kumimoji="1" lang="en-US" altLang="zh-TW" sz="810" dirty="0"/>
              <a:t>2</a:t>
            </a:r>
            <a:endParaRPr kumimoji="1" lang="zh-TW" altLang="en-US" sz="81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3D5921A-4DB1-9745-8AD9-4887E46F5167}"/>
              </a:ext>
            </a:extLst>
          </p:cNvPr>
          <p:cNvSpPr txBox="1"/>
          <p:nvPr/>
        </p:nvSpPr>
        <p:spPr>
          <a:xfrm>
            <a:off x="6047923" y="2825654"/>
            <a:ext cx="44384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10" dirty="0"/>
              <a:t>	</a:t>
            </a:r>
            <a:r>
              <a:rPr kumimoji="1" lang="zh-TW" altLang="en-US" sz="810" dirty="0"/>
              <a:t>式</a:t>
            </a:r>
            <a:r>
              <a:rPr kumimoji="1" lang="en-US" altLang="zh-TW" sz="810" dirty="0"/>
              <a:t>1</a:t>
            </a:r>
            <a:endParaRPr kumimoji="1" lang="zh-TW" altLang="en-US" sz="81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471A3D3-B5B0-3044-959E-77F64B5EDBA7}"/>
              </a:ext>
            </a:extLst>
          </p:cNvPr>
          <p:cNvSpPr txBox="1"/>
          <p:nvPr/>
        </p:nvSpPr>
        <p:spPr>
          <a:xfrm>
            <a:off x="6047923" y="1463990"/>
            <a:ext cx="821059" cy="238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48" dirty="0">
                <a:hlinkClick r:id="rId3"/>
              </a:rPr>
              <a:t>Truth Table</a:t>
            </a:r>
            <a:endParaRPr kumimoji="1" lang="zh-TW" altLang="en-US" sz="948" dirty="0"/>
          </a:p>
        </p:txBody>
      </p:sp>
    </p:spTree>
    <p:extLst>
      <p:ext uri="{BB962C8B-B14F-4D97-AF65-F5344CB8AC3E}">
        <p14:creationId xmlns:p14="http://schemas.microsoft.com/office/powerpoint/2010/main" val="1379158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91103F8-FA31-BE4F-AAC9-AA3BB53F5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610" y="946264"/>
            <a:ext cx="6860020" cy="1923528"/>
          </a:xfrm>
        </p:spPr>
        <p:txBody>
          <a:bodyPr>
            <a:normAutofit/>
          </a:bodyPr>
          <a:lstStyle/>
          <a:p>
            <a:pPr algn="l"/>
            <a:r>
              <a:rPr kumimoji="1" lang="zh-TW" altLang="en-US" sz="4050" dirty="0">
                <a:solidFill>
                  <a:srgbClr val="FFFFFF"/>
                </a:solidFill>
              </a:rPr>
              <a:t>選擇敘述</a:t>
            </a:r>
          </a:p>
        </p:txBody>
      </p:sp>
    </p:spTree>
    <p:extLst>
      <p:ext uri="{BB962C8B-B14F-4D97-AF65-F5344CB8AC3E}">
        <p14:creationId xmlns:p14="http://schemas.microsoft.com/office/powerpoint/2010/main" val="421178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648690-10F7-D64A-AC05-7160C573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Computing language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4E72BC-5A50-6341-B4DD-96343A902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929" y="1415330"/>
            <a:ext cx="6633274" cy="2919766"/>
          </a:xfrm>
        </p:spPr>
        <p:txBody>
          <a:bodyPr>
            <a:normAutofit lnSpcReduction="10000"/>
          </a:bodyPr>
          <a:lstStyle/>
          <a:p>
            <a:r>
              <a:rPr kumimoji="1" lang="en-US" altLang="zh-TW" sz="1800" dirty="0"/>
              <a:t>How many language do you speak?</a:t>
            </a:r>
          </a:p>
          <a:p>
            <a:pPr lvl="1"/>
            <a:r>
              <a:rPr kumimoji="1" lang="en-US" altLang="zh-TW" sz="1800" dirty="0"/>
              <a:t>Bilingual,</a:t>
            </a:r>
            <a:r>
              <a:rPr kumimoji="1" lang="zh-TW" altLang="en-US" sz="1800" dirty="0"/>
              <a:t> </a:t>
            </a:r>
            <a:r>
              <a:rPr kumimoji="1" lang="en-US" altLang="zh-TW" sz="1800" dirty="0"/>
              <a:t>Trilingual,</a:t>
            </a:r>
            <a:r>
              <a:rPr kumimoji="1" lang="zh-TW" altLang="en-US" sz="1800" dirty="0"/>
              <a:t> </a:t>
            </a:r>
            <a:r>
              <a:rPr kumimoji="1" lang="en-US" altLang="zh-TW" sz="1800" dirty="0"/>
              <a:t>Multilingual</a:t>
            </a:r>
          </a:p>
          <a:p>
            <a:pPr lvl="1"/>
            <a:r>
              <a:rPr kumimoji="1" lang="en-US" altLang="zh-TW" sz="1800" dirty="0"/>
              <a:t>What do we call people who can speak</a:t>
            </a:r>
            <a:r>
              <a:rPr kumimoji="1" lang="zh-TW" altLang="en-US" sz="1800" dirty="0"/>
              <a:t> </a:t>
            </a:r>
            <a:r>
              <a:rPr kumimoji="1" lang="en-US" altLang="zh-TW" sz="1800" dirty="0"/>
              <a:t>only one language?</a:t>
            </a:r>
          </a:p>
          <a:p>
            <a:pPr lvl="1"/>
            <a:r>
              <a:rPr kumimoji="1" lang="zh-TW" altLang="en-US" sz="1800" dirty="0"/>
              <a:t>為什麼掌握兩種語言的人更聰明 </a:t>
            </a:r>
            <a:r>
              <a:rPr kumimoji="1" lang="en-US" altLang="zh-TW" sz="1800" dirty="0"/>
              <a:t>[</a:t>
            </a:r>
            <a:r>
              <a:rPr kumimoji="1" lang="en-US" altLang="zh-TW" sz="1800" dirty="0">
                <a:hlinkClick r:id="rId2"/>
              </a:rPr>
              <a:t>Link</a:t>
            </a:r>
            <a:r>
              <a:rPr kumimoji="1" lang="en-US" altLang="zh-TW" sz="1800" dirty="0"/>
              <a:t>]</a:t>
            </a:r>
            <a:endParaRPr kumimoji="1" lang="zh-TW" altLang="en-US" sz="1800" dirty="0"/>
          </a:p>
          <a:p>
            <a:pPr marL="0" indent="0">
              <a:buNone/>
            </a:pPr>
            <a:endParaRPr kumimoji="1" lang="en-US" altLang="zh-TW" sz="1800" dirty="0"/>
          </a:p>
          <a:p>
            <a:r>
              <a:rPr kumimoji="1" lang="en-US" altLang="zh-TW" sz="1800" dirty="0"/>
              <a:t>5W1H </a:t>
            </a:r>
            <a:r>
              <a:rPr kumimoji="1" lang="zh-TW" altLang="en-US" sz="1800" dirty="0"/>
              <a:t>幫助提問思考</a:t>
            </a:r>
            <a:endParaRPr kumimoji="1" lang="en-US" altLang="zh-TW" sz="1800" dirty="0"/>
          </a:p>
          <a:p>
            <a:pPr lvl="1"/>
            <a:r>
              <a:rPr kumimoji="1" lang="en-US" altLang="zh-TW" sz="1800" dirty="0"/>
              <a:t>Who? What? Why? Where? When? How? </a:t>
            </a:r>
          </a:p>
          <a:p>
            <a:pPr lvl="1"/>
            <a:r>
              <a:rPr kumimoji="1" lang="en-US" altLang="zh-TW" sz="1800" dirty="0"/>
              <a:t>What do we use language for?</a:t>
            </a:r>
            <a:endParaRPr lang="zh-TW" altLang="en-US" sz="1800" dirty="0"/>
          </a:p>
          <a:p>
            <a:pPr lvl="1"/>
            <a:endParaRPr kumimoji="1"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9769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B1DD36-4367-1B42-911E-3A87DC59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if / if-else / if-</a:t>
            </a:r>
            <a:r>
              <a:rPr kumimoji="1" lang="en-US" altLang="zh-TW" dirty="0" err="1"/>
              <a:t>elif</a:t>
            </a:r>
            <a:r>
              <a:rPr kumimoji="1" lang="en-US" altLang="zh-TW" dirty="0"/>
              <a:t>-else</a:t>
            </a:r>
            <a:br>
              <a:rPr kumimoji="1" lang="en-US" altLang="zh-TW" dirty="0"/>
            </a:br>
            <a:r>
              <a:rPr kumimoji="1" lang="en-US" altLang="zh-TW" sz="1890" dirty="0"/>
              <a:t>(Chapter 3.2)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AF10CE-BDDD-5146-8771-9286BF11D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731645"/>
            <a:ext cx="3814763" cy="27432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CDA7D83-78F3-6B4E-AF39-1960E8AB4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31" y="1731645"/>
            <a:ext cx="1911668" cy="200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36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766C2-89A7-634E-8BDA-B360511A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ITSA 01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9A67D63-4BD2-A744-B033-F186A796B8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8055915"/>
              </p:ext>
            </p:extLst>
          </p:nvPr>
        </p:nvGraphicFramePr>
        <p:xfrm>
          <a:off x="772043" y="3289943"/>
          <a:ext cx="5802510" cy="717232"/>
        </p:xfrm>
        <a:graphic>
          <a:graphicData uri="http://schemas.openxmlformats.org/drawingml/2006/table">
            <a:tbl>
              <a:tblPr/>
              <a:tblGrid>
                <a:gridCol w="2901255">
                  <a:extLst>
                    <a:ext uri="{9D8B030D-6E8A-4147-A177-3AD203B41FA5}">
                      <a16:colId xmlns:a16="http://schemas.microsoft.com/office/drawing/2014/main" val="2704886478"/>
                    </a:ext>
                  </a:extLst>
                </a:gridCol>
                <a:gridCol w="2901255">
                  <a:extLst>
                    <a:ext uri="{9D8B030D-6E8A-4147-A177-3AD203B41FA5}">
                      <a16:colId xmlns:a16="http://schemas.microsoft.com/office/drawing/2014/main" val="726414511"/>
                    </a:ext>
                  </a:extLst>
                </a:gridCol>
              </a:tblGrid>
              <a:tr h="177451">
                <a:tc>
                  <a:txBody>
                    <a:bodyPr/>
                    <a:lstStyle/>
                    <a:p>
                      <a:r>
                        <a:rPr lang="en" sz="1400" b="1">
                          <a:effectLst/>
                        </a:rPr>
                        <a:t>Sample Input:</a:t>
                      </a:r>
                      <a:endParaRPr lang="en" sz="1400">
                        <a:effectLst/>
                      </a:endParaRPr>
                    </a:p>
                  </a:txBody>
                  <a:tcPr marL="19288" marR="19288" marT="19288" marB="19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400" b="1" dirty="0">
                          <a:effectLst/>
                        </a:rPr>
                        <a:t>Sample Output:</a:t>
                      </a:r>
                      <a:endParaRPr lang="en" sz="1400" dirty="0">
                        <a:effectLst/>
                      </a:endParaRPr>
                    </a:p>
                  </a:txBody>
                  <a:tcPr marL="19288" marR="19288" marT="19288" marB="19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479743"/>
                  </a:ext>
                </a:extLst>
              </a:tr>
              <a:tr h="316326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</a:rPr>
                        <a:t>1,</a:t>
                      </a:r>
                      <a:r>
                        <a:rPr lang="zh-TW" altLang="en-US" sz="1400" dirty="0">
                          <a:effectLst/>
                        </a:rPr>
                        <a:t> </a:t>
                      </a:r>
                      <a:r>
                        <a:rPr lang="en-US" altLang="zh-TW" sz="1400" dirty="0">
                          <a:effectLst/>
                        </a:rPr>
                        <a:t>2,</a:t>
                      </a:r>
                      <a:r>
                        <a:rPr lang="zh-TW" altLang="en-US" sz="1400" dirty="0">
                          <a:effectLst/>
                        </a:rPr>
                        <a:t> </a:t>
                      </a:r>
                      <a:r>
                        <a:rPr lang="en-US" altLang="zh-TW" sz="1400" dirty="0">
                          <a:effectLst/>
                        </a:rPr>
                        <a:t>3</a:t>
                      </a:r>
                    </a:p>
                    <a:p>
                      <a:r>
                        <a:rPr lang="en-US" altLang="zh-TW" sz="1400" dirty="0">
                          <a:effectLst/>
                        </a:rPr>
                        <a:t>4,</a:t>
                      </a:r>
                      <a:r>
                        <a:rPr lang="zh-TW" altLang="en-US" sz="1400" dirty="0">
                          <a:effectLst/>
                        </a:rPr>
                        <a:t> </a:t>
                      </a:r>
                      <a:r>
                        <a:rPr lang="en-US" altLang="zh-TW" sz="1400" dirty="0">
                          <a:effectLst/>
                        </a:rPr>
                        <a:t>5,</a:t>
                      </a:r>
                      <a:r>
                        <a:rPr lang="zh-TW" altLang="en-US" sz="1400" dirty="0">
                          <a:effectLst/>
                        </a:rPr>
                        <a:t> </a:t>
                      </a:r>
                      <a:r>
                        <a:rPr lang="en-US" altLang="zh-TW" sz="1400" dirty="0">
                          <a:effectLst/>
                        </a:rPr>
                        <a:t>6</a:t>
                      </a:r>
                    </a:p>
                  </a:txBody>
                  <a:tcPr marL="19288" marR="19288" marT="19288" marB="19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effectLst/>
                        </a:rPr>
                        <a:t>unfit</a:t>
                      </a:r>
                    </a:p>
                    <a:p>
                      <a:r>
                        <a:rPr lang="en" sz="1400" dirty="0">
                          <a:effectLst/>
                        </a:rPr>
                        <a:t>fit</a:t>
                      </a:r>
                    </a:p>
                  </a:txBody>
                  <a:tcPr marL="19288" marR="19288" marT="19288" marB="19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933790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7D4673A4-A92A-464B-96A5-A53611F40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730" y="977824"/>
            <a:ext cx="4972130" cy="221676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61722" tIns="30861" rIns="61722" bIns="30861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17220"/>
            <a:r>
              <a:rPr lang="zh-TW" altLang="zh-TW" sz="1400" b="1" dirty="0">
                <a:solidFill>
                  <a:srgbClr val="333333"/>
                </a:solidFill>
                <a:ea typeface="verdana" panose="020B0604030504040204" pitchFamily="34" charset="0"/>
              </a:rPr>
              <a:t>[Problem 1] 判斷 3 整數是否能構成三角形之三邊長</a:t>
            </a:r>
            <a:endParaRPr lang="en-US" altLang="zh-TW" sz="1400" b="1" dirty="0">
              <a:solidFill>
                <a:srgbClr val="333333"/>
              </a:solidFill>
              <a:ea typeface="verdana" panose="020B0604030504040204" pitchFamily="34" charset="0"/>
            </a:endParaRPr>
          </a:p>
          <a:p>
            <a:pPr defTabSz="617220"/>
            <a:r>
              <a:rPr lang="zh-TW" altLang="zh-TW" sz="1400" b="1" dirty="0">
                <a:solidFill>
                  <a:srgbClr val="333333"/>
                </a:solidFill>
                <a:ea typeface="verdana" panose="020B0604030504040204" pitchFamily="34" charset="0"/>
              </a:rPr>
              <a:t>問題描述： </a:t>
            </a:r>
            <a:br>
              <a:rPr lang="zh-TW" altLang="zh-TW" sz="1400" b="1" dirty="0">
                <a:solidFill>
                  <a:srgbClr val="333333"/>
                </a:solidFill>
                <a:ea typeface="verdana" panose="020B0604030504040204" pitchFamily="34" charset="0"/>
              </a:rPr>
            </a:br>
            <a:r>
              <a:rPr lang="zh-TW" altLang="zh-TW" sz="1400" dirty="0">
                <a:solidFill>
                  <a:srgbClr val="333333"/>
                </a:solidFill>
                <a:ea typeface="verdana" panose="020B0604030504040204" pitchFamily="34" charset="0"/>
              </a:rPr>
              <a:t>試撰寫一程式，判斷這三個整數是否能構成三角形的三個邊長</a:t>
            </a:r>
            <a:endParaRPr lang="en-US" altLang="zh-TW" sz="1400" dirty="0">
              <a:solidFill>
                <a:srgbClr val="333333"/>
              </a:solidFill>
              <a:ea typeface="verdana" panose="020B0604030504040204" pitchFamily="34" charset="0"/>
            </a:endParaRPr>
          </a:p>
          <a:p>
            <a:pPr defTabSz="617220"/>
            <a:r>
              <a:rPr lang="zh-TW" altLang="zh-TW" sz="1400" dirty="0">
                <a:solidFill>
                  <a:srgbClr val="333333"/>
                </a:solidFill>
                <a:ea typeface="verdana" panose="020B0604030504040204" pitchFamily="34" charset="0"/>
              </a:rPr>
              <a:t>（註 : 三角形兩邊長之和必須大於第三邊）。</a:t>
            </a:r>
          </a:p>
          <a:p>
            <a:pPr defTabSz="617220"/>
            <a:r>
              <a:rPr lang="zh-TW" altLang="zh-TW" sz="1400" b="1" dirty="0">
                <a:solidFill>
                  <a:srgbClr val="333333"/>
                </a:solidFill>
                <a:ea typeface="verdana" panose="020B0604030504040204" pitchFamily="34" charset="0"/>
              </a:rPr>
              <a:t>輸入說明：</a:t>
            </a:r>
            <a:endParaRPr lang="zh-TW" altLang="zh-TW" sz="1400" dirty="0">
              <a:solidFill>
                <a:srgbClr val="333333"/>
              </a:solidFill>
              <a:ea typeface="verdana" panose="020B0604030504040204" pitchFamily="34" charset="0"/>
            </a:endParaRPr>
          </a:p>
          <a:p>
            <a:pPr defTabSz="617220"/>
            <a:r>
              <a:rPr lang="zh-TW" altLang="zh-TW" sz="1400" dirty="0">
                <a:solidFill>
                  <a:srgbClr val="333333"/>
                </a:solidFill>
                <a:ea typeface="verdana" panose="020B0604030504040204" pitchFamily="34" charset="0"/>
              </a:rPr>
              <a:t>輸入為一行字串，包含了三個數值，每個數值以空白隔開。</a:t>
            </a:r>
          </a:p>
          <a:p>
            <a:pPr defTabSz="617220"/>
            <a:r>
              <a:rPr lang="zh-TW" altLang="zh-TW" sz="1400" dirty="0">
                <a:solidFill>
                  <a:srgbClr val="333333"/>
                </a:solidFill>
                <a:ea typeface="verdana" panose="020B0604030504040204" pitchFamily="34" charset="0"/>
              </a:rPr>
              <a:t>三個數值分別為三角形的三個邊長。</a:t>
            </a:r>
          </a:p>
          <a:p>
            <a:pPr defTabSz="617220"/>
            <a:r>
              <a:rPr lang="zh-TW" altLang="zh-TW" sz="1400" b="1" dirty="0">
                <a:solidFill>
                  <a:srgbClr val="333333"/>
                </a:solidFill>
                <a:ea typeface="verdana" panose="020B0604030504040204" pitchFamily="34" charset="0"/>
              </a:rPr>
              <a:t>輸出說明：</a:t>
            </a:r>
            <a:endParaRPr lang="zh-TW" altLang="zh-TW" sz="1400" dirty="0">
              <a:solidFill>
                <a:srgbClr val="333333"/>
              </a:solidFill>
              <a:ea typeface="verdana" panose="020B0604030504040204" pitchFamily="34" charset="0"/>
            </a:endParaRPr>
          </a:p>
          <a:p>
            <a:pPr defTabSz="617220"/>
            <a:r>
              <a:rPr lang="zh-TW" altLang="zh-TW" sz="1400" dirty="0">
                <a:solidFill>
                  <a:srgbClr val="333333"/>
                </a:solidFill>
                <a:ea typeface="verdana" panose="020B0604030504040204" pitchFamily="34" charset="0"/>
              </a:rPr>
              <a:t>輸出符合 (fit) 或不符合 (unfit) 。</a:t>
            </a:r>
          </a:p>
          <a:p>
            <a:pPr defTabSz="617220"/>
            <a:r>
              <a:rPr lang="zh-TW" altLang="zh-TW" sz="1400" b="1" dirty="0">
                <a:solidFill>
                  <a:srgbClr val="333333"/>
                </a:solidFill>
                <a:ea typeface="verdana" panose="020B0604030504040204" pitchFamily="34" charset="0"/>
              </a:rPr>
              <a:t>範例：</a:t>
            </a:r>
            <a:endParaRPr lang="zh-TW" altLang="zh-TW" sz="1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2B72451-0F76-B24B-99FF-FFAA1DED75C3}"/>
              </a:ext>
            </a:extLst>
          </p:cNvPr>
          <p:cNvSpPr txBox="1"/>
          <p:nvPr/>
        </p:nvSpPr>
        <p:spPr>
          <a:xfrm>
            <a:off x="508001" y="117637"/>
            <a:ext cx="4536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1000" dirty="0">
                <a:hlinkClick r:id="rId2"/>
              </a:rPr>
              <a:t>https://e-tutor.itsa.org.tw/e-Tutor/mod/programming/view.php?id=18645</a:t>
            </a:r>
            <a:endParaRPr kumimoji="1" lang="zh-TW" altLang="en-US" sz="1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F2C4561-9156-CE48-A612-D13986D6F0BC}"/>
              </a:ext>
            </a:extLst>
          </p:cNvPr>
          <p:cNvSpPr txBox="1"/>
          <p:nvPr/>
        </p:nvSpPr>
        <p:spPr>
          <a:xfrm>
            <a:off x="772042" y="4102533"/>
            <a:ext cx="5117313" cy="83099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﻿(1) side1 = int(input("</a:t>
            </a:r>
            <a:r>
              <a:rPr kumimoji="1" lang="zh-TW" altLang="en-US" sz="1200" dirty="0"/>
              <a:t>請輸入第一個邊長</a:t>
            </a:r>
            <a:r>
              <a:rPr kumimoji="1" lang="en-US" altLang="zh-TW" sz="1200" dirty="0"/>
              <a:t>: "))</a:t>
            </a:r>
          </a:p>
          <a:p>
            <a:r>
              <a:rPr kumimoji="1" lang="en-US" altLang="zh-TW" sz="1200" dirty="0"/>
              <a:t>     </a:t>
            </a:r>
            <a:r>
              <a:rPr kumimoji="1" lang="en" altLang="zh-TW" sz="1200" dirty="0"/>
              <a:t>side2 = int(input(“</a:t>
            </a:r>
            <a:r>
              <a:rPr kumimoji="1" lang="zh-TW" altLang="en-US" sz="1200" dirty="0"/>
              <a:t>請輸入第二個邊長</a:t>
            </a:r>
            <a:r>
              <a:rPr kumimoji="1" lang="en-US" altLang="zh-TW" sz="1200" dirty="0"/>
              <a:t>: "))</a:t>
            </a:r>
          </a:p>
          <a:p>
            <a:r>
              <a:rPr kumimoji="1" lang="en-US" altLang="zh-TW" sz="1200" dirty="0"/>
              <a:t>     </a:t>
            </a:r>
            <a:r>
              <a:rPr kumimoji="1" lang="en" altLang="zh-TW" sz="1200" dirty="0"/>
              <a:t>side3 = int(input(“</a:t>
            </a:r>
            <a:r>
              <a:rPr kumimoji="1" lang="zh-TW" altLang="en-US" sz="1200" dirty="0"/>
              <a:t>請輸入第三個邊長</a:t>
            </a:r>
            <a:r>
              <a:rPr kumimoji="1" lang="en-US" altLang="zh-TW" sz="1200" dirty="0"/>
              <a:t>: "))</a:t>
            </a:r>
          </a:p>
          <a:p>
            <a:r>
              <a:rPr kumimoji="1" lang="en" altLang="zh-TW" sz="1200" dirty="0"/>
              <a:t>(2) side1, side2, side3 = </a:t>
            </a:r>
            <a:r>
              <a:rPr kumimoji="1" lang="en" altLang="zh-TW" sz="1200" dirty="0">
                <a:solidFill>
                  <a:srgbClr val="FF0000"/>
                </a:solidFill>
              </a:rPr>
              <a:t>eval</a:t>
            </a:r>
            <a:r>
              <a:rPr kumimoji="1" lang="en" altLang="zh-TW" sz="1200" dirty="0"/>
              <a:t>(input(“</a:t>
            </a:r>
            <a:r>
              <a:rPr kumimoji="1" lang="zh-TW" altLang="en-US" sz="1200" dirty="0"/>
              <a:t>輸入三個邊長</a:t>
            </a:r>
            <a:r>
              <a:rPr kumimoji="1" lang="en-US" altLang="zh-TW" sz="1200" dirty="0"/>
              <a:t>, </a:t>
            </a:r>
            <a:r>
              <a:rPr kumimoji="1" lang="zh-TW" altLang="en-US" sz="1200" dirty="0"/>
              <a:t>以逗號分隔</a:t>
            </a:r>
            <a:r>
              <a:rPr kumimoji="1" lang="en-US" altLang="zh-TW" sz="1200" dirty="0"/>
              <a:t>: "))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6056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D698CC-16DD-F345-9121-F24EED62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ITSA 02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2AC887-743B-E64A-B90F-6F15A49F6562}"/>
              </a:ext>
            </a:extLst>
          </p:cNvPr>
          <p:cNvSpPr/>
          <p:nvPr/>
        </p:nvSpPr>
        <p:spPr>
          <a:xfrm>
            <a:off x="830375" y="1094992"/>
            <a:ext cx="580275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TW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[Problem 3] </a:t>
            </a:r>
            <a:r>
              <a:rPr lang="zh-TW" altLang="en-US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判斷座標是否在圓形的範圍內</a:t>
            </a:r>
          </a:p>
          <a:p>
            <a:r>
              <a:rPr lang="zh-TW" altLang="en-US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問題描述：</a:t>
            </a:r>
            <a:endParaRPr lang="zh-TW" altLang="en-US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有一圓形，直徑為 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200 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，且中心座標為 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(0,0) 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。請寫一支程式可以輸入「點」的座標，並判斷「點」是否在圓形的範圍內。如果「點」的位置剛好在邊界的話也算是在圓形範圍內 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( 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例：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x 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=100 </a:t>
            </a:r>
            <a:r>
              <a:rPr lang="zh-TW" altLang="en" sz="1400" dirty="0">
                <a:solidFill>
                  <a:srgbClr val="333333"/>
                </a:solidFill>
                <a:latin typeface="verdana" panose="020B0604030504040204" pitchFamily="34" charset="0"/>
              </a:rPr>
              <a:t>，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y 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=0) </a:t>
            </a:r>
            <a:r>
              <a:rPr lang="zh-TW" altLang="en" sz="1400" dirty="0">
                <a:solidFill>
                  <a:srgbClr val="333333"/>
                </a:solidFill>
                <a:latin typeface="verdana" panose="020B0604030504040204" pitchFamily="34" charset="0"/>
              </a:rPr>
              <a:t>。</a:t>
            </a:r>
          </a:p>
          <a:p>
            <a:r>
              <a:rPr lang="zh-TW" altLang="en-US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輸入說明：</a:t>
            </a:r>
            <a:endParaRPr lang="zh-TW" altLang="en-US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輸入一整數座標，依序分別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x 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與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y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 ，以一個逗號隔開</a:t>
            </a:r>
            <a:r>
              <a:rPr lang="zh-TW" altLang="en" sz="1400" dirty="0">
                <a:solidFill>
                  <a:srgbClr val="333333"/>
                </a:solidFill>
                <a:latin typeface="verdana" panose="020B0604030504040204" pitchFamily="34" charset="0"/>
              </a:rPr>
              <a:t>。</a:t>
            </a:r>
            <a:endParaRPr lang="en" altLang="zh-TW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TW" altLang="en-US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輸出說明：</a:t>
            </a:r>
            <a:endParaRPr lang="zh-TW" altLang="en-US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輸出此座標位置在圓內 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( 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inside ) 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或圓外 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( 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outside ) 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訊息。</a:t>
            </a:r>
          </a:p>
          <a:p>
            <a:r>
              <a:rPr lang="zh-TW" altLang="en-US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範例：</a:t>
            </a:r>
            <a:endParaRPr lang="zh-TW" altLang="en-US" sz="1400" dirty="0">
              <a:solidFill>
                <a:srgbClr val="333333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2F38649-06B0-0042-8048-06EDAB84E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250294"/>
              </p:ext>
            </p:extLst>
          </p:nvPr>
        </p:nvGraphicFramePr>
        <p:xfrm>
          <a:off x="923110" y="3476117"/>
          <a:ext cx="3536157" cy="755808"/>
        </p:xfrm>
        <a:graphic>
          <a:graphicData uri="http://schemas.openxmlformats.org/drawingml/2006/table">
            <a:tbl>
              <a:tblPr/>
              <a:tblGrid>
                <a:gridCol w="1697355">
                  <a:extLst>
                    <a:ext uri="{9D8B030D-6E8A-4147-A177-3AD203B41FA5}">
                      <a16:colId xmlns:a16="http://schemas.microsoft.com/office/drawing/2014/main" val="1388251447"/>
                    </a:ext>
                  </a:extLst>
                </a:gridCol>
                <a:gridCol w="1838802">
                  <a:extLst>
                    <a:ext uri="{9D8B030D-6E8A-4147-A177-3AD203B41FA5}">
                      <a16:colId xmlns:a16="http://schemas.microsoft.com/office/drawing/2014/main" val="3963462182"/>
                    </a:ext>
                  </a:extLst>
                </a:gridCol>
              </a:tblGrid>
              <a:tr h="177451">
                <a:tc>
                  <a:txBody>
                    <a:bodyPr/>
                    <a:lstStyle/>
                    <a:p>
                      <a:r>
                        <a:rPr lang="en" sz="1400" b="1" dirty="0">
                          <a:effectLst/>
                        </a:rPr>
                        <a:t>Sample Input:</a:t>
                      </a:r>
                      <a:endParaRPr lang="en" sz="1400" dirty="0">
                        <a:effectLst/>
                      </a:endParaRPr>
                    </a:p>
                  </a:txBody>
                  <a:tcPr marL="19288" marR="19288" marT="19288" marB="192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b="1" dirty="0">
                          <a:effectLst/>
                        </a:rPr>
                        <a:t>Sample Output:</a:t>
                      </a:r>
                      <a:endParaRPr lang="en" sz="1400" dirty="0">
                        <a:effectLst/>
                      </a:endParaRPr>
                    </a:p>
                  </a:txBody>
                  <a:tcPr marL="19288" marR="19288" marT="19288" marB="192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896432"/>
                  </a:ext>
                </a:extLst>
              </a:tr>
              <a:tr h="177451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</a:rPr>
                        <a:t>50,50</a:t>
                      </a:r>
                    </a:p>
                  </a:txBody>
                  <a:tcPr marL="19288" marR="19288" marT="19288" marB="192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effectLst/>
                        </a:rPr>
                        <a:t>inside</a:t>
                      </a:r>
                    </a:p>
                  </a:txBody>
                  <a:tcPr marL="19288" marR="19288" marT="19288" marB="192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831846"/>
                  </a:ext>
                </a:extLst>
              </a:tr>
              <a:tr h="177451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</a:rPr>
                        <a:t>200,200</a:t>
                      </a:r>
                    </a:p>
                  </a:txBody>
                  <a:tcPr marL="19288" marR="19288" marT="19288" marB="192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effectLst/>
                        </a:rPr>
                        <a:t>outside</a:t>
                      </a:r>
                    </a:p>
                  </a:txBody>
                  <a:tcPr marL="19288" marR="19288" marT="19288" marB="192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076170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1A4AB8F8-3950-0749-A555-89F968460213}"/>
              </a:ext>
            </a:extLst>
          </p:cNvPr>
          <p:cNvSpPr txBox="1"/>
          <p:nvPr/>
        </p:nvSpPr>
        <p:spPr>
          <a:xfrm>
            <a:off x="508001" y="94259"/>
            <a:ext cx="4536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1000" dirty="0">
                <a:hlinkClick r:id="rId2"/>
              </a:rPr>
              <a:t>https://e-tutor.itsa.org.tw/e-Tutor/mod/programming/view.php?id=11696</a:t>
            </a:r>
            <a:endParaRPr kumimoji="1"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71560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5B16FFF-98EC-9545-98AC-25785CCD5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2081" y="946264"/>
            <a:ext cx="6596549" cy="1923528"/>
          </a:xfrm>
        </p:spPr>
        <p:txBody>
          <a:bodyPr>
            <a:normAutofit/>
          </a:bodyPr>
          <a:lstStyle/>
          <a:p>
            <a:pPr algn="l"/>
            <a:r>
              <a:rPr kumimoji="1" lang="zh-TW" altLang="en-US" sz="4050" dirty="0">
                <a:solidFill>
                  <a:srgbClr val="FFFFFF"/>
                </a:solidFill>
              </a:rPr>
              <a:t>迴圈敘述</a:t>
            </a:r>
          </a:p>
        </p:txBody>
      </p:sp>
    </p:spTree>
    <p:extLst>
      <p:ext uri="{BB962C8B-B14F-4D97-AF65-F5344CB8AC3E}">
        <p14:creationId xmlns:p14="http://schemas.microsoft.com/office/powerpoint/2010/main" val="418198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F9A6FC-4CAC-004C-B976-57233EB6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for-loop</a:t>
            </a:r>
            <a:br>
              <a:rPr kumimoji="1" lang="en-US" altLang="zh-TW" dirty="0"/>
            </a:br>
            <a:r>
              <a:rPr kumimoji="1" lang="en-US" altLang="zh-TW" dirty="0"/>
              <a:t>(Chapter 3.3.1)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BE7A768-0A37-6146-B3C2-5316D277C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13" y="1650026"/>
            <a:ext cx="2083118" cy="243459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91C323E-4991-2243-93D5-43858EA27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355" y="1650026"/>
            <a:ext cx="1731645" cy="24003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E93A2C6-FC43-8D43-8994-EFFFA72EE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524" y="1650026"/>
            <a:ext cx="2906078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33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A8215C-DD6B-FA47-8440-4D84E9AA6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ITSA 03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0331F1F-1191-C347-8462-3C8F7DD95B2A}"/>
              </a:ext>
            </a:extLst>
          </p:cNvPr>
          <p:cNvSpPr/>
          <p:nvPr/>
        </p:nvSpPr>
        <p:spPr>
          <a:xfrm>
            <a:off x="575568" y="898630"/>
            <a:ext cx="652265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TW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[Problem 1] </a:t>
            </a:r>
            <a:r>
              <a:rPr lang="zh-TW" altLang="en-US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計算寶石價值</a:t>
            </a:r>
          </a:p>
          <a:p>
            <a:r>
              <a:rPr lang="zh-TW" altLang="en-US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問題描述：</a:t>
            </a:r>
            <a:endParaRPr lang="zh-TW" altLang="en-US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筱雯是一個珠寶商，為了要讓客人知道幾克拉的鑽石大約是多大，所以打算展示一連續大小的鑽石，而鑽石的價值是根據它的重量的平方來計算的，如 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5 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克拉鑽石的價值是 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25 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萬，若打算展示 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3 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克拉至 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6 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克拉的鑽石，則需要 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3</a:t>
            </a:r>
            <a:r>
              <a:rPr lang="en-US" altLang="zh-TW" sz="1400" baseline="30000" dirty="0">
                <a:solidFill>
                  <a:srgbClr val="333333"/>
                </a:solidFill>
                <a:latin typeface="verdana" panose="020B0604030504040204" pitchFamily="34" charset="0"/>
              </a:rPr>
              <a:t>2 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+ 4</a:t>
            </a:r>
            <a:r>
              <a:rPr lang="en-US" altLang="zh-TW" sz="1400" baseline="30000" dirty="0">
                <a:solidFill>
                  <a:srgbClr val="333333"/>
                </a:solidFill>
                <a:latin typeface="verdana" panose="020B0604030504040204" pitchFamily="34" charset="0"/>
              </a:rPr>
              <a:t>2 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+ 5</a:t>
            </a:r>
            <a:r>
              <a:rPr lang="en-US" altLang="zh-TW" sz="1400" baseline="30000" dirty="0">
                <a:solidFill>
                  <a:srgbClr val="333333"/>
                </a:solidFill>
                <a:latin typeface="verdana" panose="020B0604030504040204" pitchFamily="34" charset="0"/>
              </a:rPr>
              <a:t>2 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+ 6</a:t>
            </a:r>
            <a:r>
              <a:rPr lang="en-US" altLang="zh-TW" sz="1400" baseline="30000" dirty="0">
                <a:solidFill>
                  <a:srgbClr val="333333"/>
                </a:solidFill>
                <a:latin typeface="verdana" panose="020B0604030504040204" pitchFamily="34" charset="0"/>
              </a:rPr>
              <a:t>2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 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= 86 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萬的成本。筱雯的數學不是很好，計算機一個個數字按起來也很辛苦，而且很容易出錯。請你幫筱雯一個忙，寫一個程式讓他能夠輕易的輸入兩個整數，即能算出此二整數之間所有整數的平方和。</a:t>
            </a:r>
          </a:p>
          <a:p>
            <a:r>
              <a:rPr lang="zh-TW" altLang="en-US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輸入說明：</a:t>
            </a:r>
            <a:endParaRPr lang="zh-TW" altLang="en-US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每行測試資料有兩個整數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n 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與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m </a:t>
            </a:r>
            <a:r>
              <a:rPr lang="zh-TW" altLang="en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， 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以一個逗號隔開</a:t>
            </a:r>
            <a:r>
              <a:rPr lang="zh-TW" altLang="en" sz="1400" dirty="0">
                <a:solidFill>
                  <a:srgbClr val="333333"/>
                </a:solidFill>
                <a:latin typeface="verdana" panose="020B0604030504040204" pitchFamily="34" charset="0"/>
              </a:rPr>
              <a:t>。</a:t>
            </a:r>
          </a:p>
          <a:p>
            <a:r>
              <a:rPr lang="zh-TW" altLang="en-US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輸出說明：</a:t>
            </a:r>
            <a:endParaRPr lang="zh-TW" altLang="en-US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輸出 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n</a:t>
            </a:r>
            <a:r>
              <a:rPr lang="en" altLang="zh-TW" sz="1400" baseline="30000" dirty="0">
                <a:solidFill>
                  <a:srgbClr val="333333"/>
                </a:solidFill>
                <a:latin typeface="verdana" panose="020B0604030504040204" pitchFamily="34" charset="0"/>
              </a:rPr>
              <a:t>2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 + (n + 1)</a:t>
            </a:r>
            <a:r>
              <a:rPr lang="en" altLang="zh-TW" sz="1400" baseline="30000" dirty="0">
                <a:solidFill>
                  <a:srgbClr val="333333"/>
                </a:solidFill>
                <a:latin typeface="verdana" panose="020B0604030504040204" pitchFamily="34" charset="0"/>
              </a:rPr>
              <a:t>2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 +...+ m</a:t>
            </a:r>
            <a:r>
              <a:rPr lang="en" altLang="zh-TW" sz="1400" baseline="30000" dirty="0">
                <a:solidFill>
                  <a:srgbClr val="333333"/>
                </a:solidFill>
                <a:latin typeface="verdana" panose="020B0604030504040204" pitchFamily="34" charset="0"/>
              </a:rPr>
              <a:t>2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 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的結果，每筆測試資料輸出於一行。</a:t>
            </a:r>
          </a:p>
          <a:p>
            <a:r>
              <a:rPr lang="zh-TW" altLang="en-US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範例：</a:t>
            </a:r>
            <a:endParaRPr lang="zh-TW" altLang="en-US" sz="1400" dirty="0">
              <a:solidFill>
                <a:srgbClr val="333333"/>
              </a:solidFill>
              <a:latin typeface="verdana" panose="020B060403050404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314346-2940-C648-A47D-F571B2B663BB}"/>
              </a:ext>
            </a:extLst>
          </p:cNvPr>
          <p:cNvSpPr txBox="1"/>
          <p:nvPr/>
        </p:nvSpPr>
        <p:spPr>
          <a:xfrm>
            <a:off x="508001" y="99745"/>
            <a:ext cx="4536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1000" dirty="0">
                <a:hlinkClick r:id="rId2"/>
              </a:rPr>
              <a:t>https://e-tutor.itsa.org.tw/e-Tutor/mod/programming/view.php?id=11713</a:t>
            </a:r>
            <a:endParaRPr kumimoji="1" lang="zh-TW" altLang="en-US" sz="100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7FD5ECF-5E15-8C44-9DA1-B94E2A459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906295"/>
              </p:ext>
            </p:extLst>
          </p:nvPr>
        </p:nvGraphicFramePr>
        <p:xfrm>
          <a:off x="1100477" y="3900994"/>
          <a:ext cx="3549015" cy="930592"/>
        </p:xfrm>
        <a:graphic>
          <a:graphicData uri="http://schemas.openxmlformats.org/drawingml/2006/table">
            <a:tbl>
              <a:tblPr/>
              <a:tblGrid>
                <a:gridCol w="1851660">
                  <a:extLst>
                    <a:ext uri="{9D8B030D-6E8A-4147-A177-3AD203B41FA5}">
                      <a16:colId xmlns:a16="http://schemas.microsoft.com/office/drawing/2014/main" val="2271687085"/>
                    </a:ext>
                  </a:extLst>
                </a:gridCol>
                <a:gridCol w="1697355">
                  <a:extLst>
                    <a:ext uri="{9D8B030D-6E8A-4147-A177-3AD203B41FA5}">
                      <a16:colId xmlns:a16="http://schemas.microsoft.com/office/drawing/2014/main" val="3727129727"/>
                    </a:ext>
                  </a:extLst>
                </a:gridCol>
              </a:tblGrid>
              <a:tr h="177451">
                <a:tc>
                  <a:txBody>
                    <a:bodyPr/>
                    <a:lstStyle/>
                    <a:p>
                      <a:r>
                        <a:rPr lang="en" sz="1400" b="1" dirty="0">
                          <a:effectLst/>
                        </a:rPr>
                        <a:t>Sample Input:</a:t>
                      </a:r>
                      <a:endParaRPr lang="en" sz="1400" dirty="0">
                        <a:effectLst/>
                      </a:endParaRPr>
                    </a:p>
                  </a:txBody>
                  <a:tcPr marL="19288" marR="19288" marT="19288" marB="192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b="1">
                          <a:effectLst/>
                        </a:rPr>
                        <a:t>Sample Output:</a:t>
                      </a:r>
                      <a:endParaRPr lang="en" sz="1400">
                        <a:effectLst/>
                      </a:endParaRPr>
                    </a:p>
                  </a:txBody>
                  <a:tcPr marL="19288" marR="19288" marT="19288" marB="192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695945"/>
                  </a:ext>
                </a:extLst>
              </a:tr>
              <a:tr h="45520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</a:rPr>
                        <a:t>1,50</a:t>
                      </a:r>
                    </a:p>
                    <a:p>
                      <a:r>
                        <a:rPr lang="en-US" altLang="zh-TW" sz="1400" dirty="0">
                          <a:effectLst/>
                        </a:rPr>
                        <a:t>5,100</a:t>
                      </a:r>
                    </a:p>
                    <a:p>
                      <a:r>
                        <a:rPr lang="en-US" altLang="zh-TW" sz="1400" dirty="0">
                          <a:effectLst/>
                        </a:rPr>
                        <a:t> </a:t>
                      </a:r>
                    </a:p>
                  </a:txBody>
                  <a:tcPr marL="19288" marR="19288" marT="19288" marB="192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</a:rPr>
                        <a:t>42925</a:t>
                      </a:r>
                    </a:p>
                    <a:p>
                      <a:r>
                        <a:rPr lang="en-US" altLang="zh-TW" sz="1400" dirty="0">
                          <a:effectLst/>
                        </a:rPr>
                        <a:t>338320</a:t>
                      </a:r>
                    </a:p>
                  </a:txBody>
                  <a:tcPr marL="19288" marR="19288" marT="19288" marB="192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09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3336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26B2C9-F23E-124E-BA20-F8256B21C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while-loop</a:t>
            </a:r>
            <a:br>
              <a:rPr kumimoji="1" lang="en-US" altLang="zh-TW" dirty="0"/>
            </a:br>
            <a:r>
              <a:rPr kumimoji="1" lang="en-US" altLang="zh-TW" sz="1890" dirty="0"/>
              <a:t>(Chapter 3.3.2)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6C8072-1D3B-2641-BF95-93729086B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033" y="1469872"/>
            <a:ext cx="4239283" cy="330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89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15009-51C7-B047-9143-B84985A4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while-loop</a:t>
            </a:r>
            <a:br>
              <a:rPr kumimoji="1" lang="en-US" altLang="zh-TW" dirty="0"/>
            </a:br>
            <a:r>
              <a:rPr kumimoji="1" lang="en-US" altLang="zh-TW" dirty="0"/>
              <a:t>(Chapter 3.3.2)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2CA736-B90D-9C45-A1FD-A2ACD8FB5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855324"/>
            <a:ext cx="5802751" cy="2619522"/>
          </a:xfrm>
        </p:spPr>
        <p:txBody>
          <a:bodyPr>
            <a:normAutofit/>
          </a:bodyPr>
          <a:lstStyle/>
          <a:p>
            <a:r>
              <a:rPr lang="zh-TW" altLang="zh-TW" sz="1600" dirty="0"/>
              <a:t>72法則</a:t>
            </a:r>
            <a:r>
              <a:rPr lang="en-US" altLang="zh-TW" sz="1600" dirty="0"/>
              <a:t> [</a:t>
            </a:r>
            <a:r>
              <a:rPr lang="en-US" altLang="zh-TW" sz="1600" dirty="0">
                <a:hlinkClick r:id="rId2"/>
              </a:rPr>
              <a:t>Link</a:t>
            </a:r>
            <a:r>
              <a:rPr lang="en-US" altLang="zh-TW" sz="1600" dirty="0"/>
              <a:t>]</a:t>
            </a:r>
            <a:endParaRPr lang="en-US" altLang="zh-TW" sz="1600" b="1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TW" altLang="en-US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問題描述：</a:t>
            </a:r>
            <a:endParaRPr lang="zh-TW" altLang="en-US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pPr lvl="1"/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投資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1,000,000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元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,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 假設年化報酬率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7%,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 請問過了幾年之後金額會變成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2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倍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?</a:t>
            </a:r>
            <a:endParaRPr lang="zh-TW" altLang="en-US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0719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A923AD-F81A-3846-B4AE-B5AADE37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Nested for-loop</a:t>
            </a:r>
            <a:br>
              <a:rPr kumimoji="1" lang="en-US" altLang="zh-TW" dirty="0"/>
            </a:br>
            <a:r>
              <a:rPr kumimoji="1" lang="en-US" altLang="zh-TW" sz="1890" dirty="0"/>
              <a:t>(Chapter 3.3.3)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AA19D7-BF4C-FD4E-8AB3-B2AC054C4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491555"/>
            <a:ext cx="5802751" cy="2843540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print out the pattern in the figure below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F36E4E-C480-1540-9784-199FBCDAA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55" y="1917523"/>
            <a:ext cx="2185988" cy="276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88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A923AD-F81A-3846-B4AE-B5AADE37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Nested for-loop</a:t>
            </a:r>
            <a:br>
              <a:rPr kumimoji="1" lang="en-US" altLang="zh-TW" dirty="0"/>
            </a:br>
            <a:r>
              <a:rPr kumimoji="1" lang="en-US" altLang="zh-TW" sz="1890" dirty="0"/>
              <a:t>(Chapter 3.3.3)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AA19D7-BF4C-FD4E-8AB3-B2AC054C4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400" dirty="0"/>
              <a:t>print out 99 multiplication table</a:t>
            </a:r>
            <a:endParaRPr kumimoji="1" lang="zh-TW" altLang="en-US" sz="1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15A3999-2E17-764D-8D9F-ADF09D0EB828}"/>
              </a:ext>
            </a:extLst>
          </p:cNvPr>
          <p:cNvSpPr txBox="1"/>
          <p:nvPr/>
        </p:nvSpPr>
        <p:spPr>
          <a:xfrm>
            <a:off x="508001" y="2210502"/>
            <a:ext cx="8366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x 2 =  4 2 x 3 =  6 2 x 4 =  8 2 x 5 = 10 2 x 6 = 12 2 x 7 = 14 2 x 8 = 16 2 x 9 = 18 </a:t>
            </a:r>
          </a:p>
          <a:p>
            <a:r>
              <a:rPr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 x 2 =  6 3 x 3 =  9 3 x 4 = 12 3 x 5 = 15 3 x 6 = 18 3 x 7 = 21 3 x 8 = 24 3 x 9 = 27 </a:t>
            </a:r>
          </a:p>
          <a:p>
            <a:r>
              <a:rPr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 x 2 =  8 4 x 3 = 12 4 x 4 = 16 4 x 5 = 20 4 x 6 = 24 4 x 7 = 28 4 x 8 = 32 4 x 9 = 36 </a:t>
            </a:r>
          </a:p>
          <a:p>
            <a:r>
              <a:rPr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 x 2 = 10 5 x 3 = 15 5 x 4 = 20 5 x 5 = 25 5 x 6 = 30 5 x 7 = 35 5 x 8 = 40 5 x 9 = 45 </a:t>
            </a:r>
          </a:p>
          <a:p>
            <a:r>
              <a:rPr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 x 2 = 12 6 x 3 = 18 6 x 4 = 24 6 x 5 = 30 6 x 6 = 36 6 x 7 = 42 6 x 8 = 48 6 x 9 = 54 </a:t>
            </a:r>
          </a:p>
          <a:p>
            <a:r>
              <a:rPr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 x 2 = 14 7 x 3 = 21 7 x 4 = 28 7 x 5 = 35 7 x 6 = 42 7 x 7 = 49 7 x 8 = 56 7 x 9 = 63 </a:t>
            </a:r>
          </a:p>
          <a:p>
            <a:r>
              <a:rPr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 x 2 = 16 8 x 3 = 24 8 x 4 = 32 8 x 5 = 40 8 x 6 = 48 8 x 7 = 56 8 x 8 = 64 8 x 9 = 72 </a:t>
            </a:r>
          </a:p>
          <a:p>
            <a:r>
              <a:rPr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 x 2 = 18 9 x 3 = 27 9 x 4 = 36 9 x 5 = 45 9 x 6 = 54 9 x 7 = 63 9 x 8 = 72 9 x 9 = 81</a:t>
            </a:r>
            <a:endParaRPr kumimoji="1" lang="zh-TW" altLang="en-US" sz="12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383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C69AD9-77CA-934A-9046-FEEAFE9D6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810" y="3276602"/>
            <a:ext cx="5113343" cy="739165"/>
          </a:xfrm>
        </p:spPr>
        <p:txBody>
          <a:bodyPr vert="horz" lIns="61722" tIns="30861" rIns="61722" bIns="30861" rtlCol="0" anchor="b">
            <a:normAutofit/>
          </a:bodyPr>
          <a:lstStyle/>
          <a:p>
            <a:r>
              <a:rPr kumimoji="1" lang="en-US" altLang="zh-TW" sz="3240" dirty="0"/>
              <a:t>What’s Python?</a:t>
            </a:r>
          </a:p>
        </p:txBody>
      </p:sp>
      <p:pic>
        <p:nvPicPr>
          <p:cNvPr id="23" name="內容版面配置區 3">
            <a:extLst>
              <a:ext uri="{FF2B5EF4-FFF2-40B4-BE49-F238E27FC236}">
                <a16:creationId xmlns:a16="http://schemas.microsoft.com/office/drawing/2014/main" id="{6E369FCD-1E6F-0844-BF23-9112E8D0C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826" y="668655"/>
            <a:ext cx="2458591" cy="24585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43E2D19-2761-9240-B939-E9C7A3C10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810" y="668655"/>
            <a:ext cx="1757893" cy="24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3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AA3A667-95CF-214A-A8D8-E3714682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403" y="946264"/>
            <a:ext cx="6769419" cy="1923528"/>
          </a:xfrm>
        </p:spPr>
        <p:txBody>
          <a:bodyPr vert="horz" lIns="61722" tIns="30861" rIns="61722" bIns="30861" rtlCol="0" anchor="b">
            <a:normAutofit/>
          </a:bodyPr>
          <a:lstStyle/>
          <a:p>
            <a:r>
              <a:rPr kumimoji="1" lang="en-US" altLang="zh-TW" sz="4050" dirty="0">
                <a:solidFill>
                  <a:srgbClr val="FFFFFF"/>
                </a:solidFill>
              </a:rPr>
              <a:t>Why do I need to learn Python?</a:t>
            </a:r>
          </a:p>
        </p:txBody>
      </p:sp>
    </p:spTree>
    <p:extLst>
      <p:ext uri="{BB962C8B-B14F-4D97-AF65-F5344CB8AC3E}">
        <p14:creationId xmlns:p14="http://schemas.microsoft.com/office/powerpoint/2010/main" val="3125486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0FF711-D9A3-6442-84CA-56EF689D1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47507"/>
            <a:ext cx="5802751" cy="1112688"/>
          </a:xfrm>
        </p:spPr>
        <p:txBody>
          <a:bodyPr>
            <a:normAutofit/>
          </a:bodyPr>
          <a:lstStyle/>
          <a:p>
            <a:r>
              <a:rPr kumimoji="1" lang="en" altLang="zh-TW" sz="1620" dirty="0"/>
              <a:t>There is not a single programming language for all purposes? </a:t>
            </a:r>
            <a:br>
              <a:rPr kumimoji="1" lang="en" altLang="zh-TW" dirty="0"/>
            </a:br>
            <a:r>
              <a:rPr kumimoji="1" lang="en-US" altLang="zh-TW" dirty="0"/>
              <a:t>Why Python?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86722B-E557-C247-90AD-182F38EBF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409320"/>
            <a:ext cx="5802751" cy="2925776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It‘s </a:t>
            </a:r>
            <a:r>
              <a:rPr kumimoji="1" lang="en-US" altLang="zh-TW" sz="1400" b="1" dirty="0"/>
              <a:t>easy</a:t>
            </a:r>
            <a:r>
              <a:rPr kumimoji="1" lang="en-US" altLang="zh-TW" sz="1400" dirty="0"/>
              <a:t> to learn.</a:t>
            </a:r>
          </a:p>
          <a:p>
            <a:r>
              <a:rPr kumimoji="1" lang="en-US" altLang="zh-TW" sz="1400" dirty="0"/>
              <a:t>Say “Hello, World!” in Python</a:t>
            </a:r>
          </a:p>
          <a:p>
            <a:pPr lvl="1"/>
            <a:r>
              <a:rPr kumimoji="1" lang="en-US" altLang="zh-TW" dirty="0">
                <a:solidFill>
                  <a:srgbClr val="0070C0"/>
                </a:solidFill>
              </a:rPr>
              <a:t>print(“</a:t>
            </a:r>
            <a:r>
              <a:rPr kumimoji="1" lang="en-US" altLang="zh-TW" dirty="0">
                <a:solidFill>
                  <a:srgbClr val="FF0000"/>
                </a:solidFill>
              </a:rPr>
              <a:t>Hello, World!</a:t>
            </a:r>
            <a:r>
              <a:rPr kumimoji="1" lang="en-US" altLang="zh-TW" dirty="0">
                <a:solidFill>
                  <a:srgbClr val="0070C0"/>
                </a:solidFill>
              </a:rPr>
              <a:t>”)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3C5D3C-337D-354E-8DB4-5BFBE686A52A}"/>
              </a:ext>
            </a:extLst>
          </p:cNvPr>
          <p:cNvSpPr/>
          <p:nvPr/>
        </p:nvSpPr>
        <p:spPr>
          <a:xfrm>
            <a:off x="1098273" y="4504402"/>
            <a:ext cx="5435006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945" dirty="0">
                <a:hlinkClick r:id="rId2"/>
              </a:rPr>
              <a:t>https://learn.excelwithbusiness.com/blog/post/web-design/say-hello-world-in-28-different-programming-languages</a:t>
            </a:r>
            <a:endParaRPr lang="zh-TW" altLang="en-US" sz="945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0E0C2F1-1BCE-4440-BF74-BA4E68F59EE1}"/>
              </a:ext>
            </a:extLst>
          </p:cNvPr>
          <p:cNvSpPr txBox="1"/>
          <p:nvPr/>
        </p:nvSpPr>
        <p:spPr>
          <a:xfrm>
            <a:off x="1150682" y="2629601"/>
            <a:ext cx="24554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1200" dirty="0"/>
              <a:t>// C++</a:t>
            </a:r>
          </a:p>
          <a:p>
            <a:r>
              <a:rPr lang="en" altLang="zh-TW" sz="1200" dirty="0"/>
              <a:t>#include &lt;iostream&gt;</a:t>
            </a:r>
          </a:p>
          <a:p>
            <a:r>
              <a:rPr lang="en" altLang="zh-TW" sz="1200" dirty="0"/>
              <a:t>using namespace </a:t>
            </a:r>
            <a:r>
              <a:rPr lang="en" altLang="zh-TW" sz="1200" dirty="0" err="1"/>
              <a:t>std</a:t>
            </a:r>
            <a:r>
              <a:rPr lang="en" altLang="zh-TW" sz="1200" dirty="0"/>
              <a:t>;</a:t>
            </a:r>
            <a:br>
              <a:rPr lang="en" altLang="zh-TW" sz="1200" dirty="0"/>
            </a:br>
            <a:endParaRPr lang="en" altLang="zh-TW" sz="1200" dirty="0"/>
          </a:p>
          <a:p>
            <a:r>
              <a:rPr lang="en" altLang="zh-TW" sz="1200" dirty="0" err="1"/>
              <a:t>int</a:t>
            </a:r>
            <a:r>
              <a:rPr lang="en" altLang="zh-TW" sz="1200" dirty="0"/>
              <a:t> main() {</a:t>
            </a:r>
          </a:p>
          <a:p>
            <a:r>
              <a:rPr lang="en" altLang="zh-TW" sz="1200" dirty="0"/>
              <a:t>    </a:t>
            </a:r>
            <a:r>
              <a:rPr lang="en" altLang="zh-TW" sz="1200" dirty="0" err="1"/>
              <a:t>std</a:t>
            </a:r>
            <a:r>
              <a:rPr lang="en" altLang="zh-TW" sz="1200" dirty="0"/>
              <a:t>::</a:t>
            </a:r>
            <a:r>
              <a:rPr lang="en" altLang="zh-TW" sz="1200" dirty="0" err="1"/>
              <a:t>cout</a:t>
            </a:r>
            <a:r>
              <a:rPr lang="en" altLang="zh-TW" sz="1200" dirty="0"/>
              <a:t> &lt;&lt; "</a:t>
            </a:r>
            <a:r>
              <a:rPr lang="en" altLang="zh-TW" sz="1200" dirty="0">
                <a:solidFill>
                  <a:srgbClr val="FF0000"/>
                </a:solidFill>
              </a:rPr>
              <a:t>Hello, World!</a:t>
            </a:r>
            <a:r>
              <a:rPr lang="en" altLang="zh-TW" sz="1200" dirty="0"/>
              <a:t>\n";</a:t>
            </a:r>
          </a:p>
          <a:p>
            <a:r>
              <a:rPr lang="en" altLang="zh-TW" sz="1200" dirty="0"/>
              <a:t>    return 0;</a:t>
            </a:r>
          </a:p>
          <a:p>
            <a:r>
              <a:rPr lang="en" altLang="zh-TW" sz="1200" dirty="0"/>
              <a:t>}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7C8AC78-0534-D948-9B88-3119046FB0F6}"/>
              </a:ext>
            </a:extLst>
          </p:cNvPr>
          <p:cNvGrpSpPr/>
          <p:nvPr/>
        </p:nvGrpSpPr>
        <p:grpSpPr>
          <a:xfrm>
            <a:off x="3842442" y="2493767"/>
            <a:ext cx="3853944" cy="1841329"/>
            <a:chOff x="907205" y="3215927"/>
            <a:chExt cx="5709547" cy="272789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9C3B9E1D-1820-8F40-87FC-D4ED2BAD4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205" y="3215927"/>
              <a:ext cx="5709547" cy="272789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202E993-E2C3-624F-9C4F-35A4C1632437}"/>
                </a:ext>
              </a:extLst>
            </p:cNvPr>
            <p:cNvCxnSpPr/>
            <p:nvPr/>
          </p:nvCxnSpPr>
          <p:spPr>
            <a:xfrm>
              <a:off x="3154166" y="4921321"/>
              <a:ext cx="94522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9128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D459FD-8F88-A64E-A2B6-17EB99E90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22465"/>
            <a:ext cx="5802751" cy="921592"/>
          </a:xfrm>
        </p:spPr>
        <p:txBody>
          <a:bodyPr/>
          <a:lstStyle/>
          <a:p>
            <a:r>
              <a:rPr kumimoji="1" lang="en-US" altLang="zh-TW" dirty="0"/>
              <a:t>Why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9698-87BC-D146-9B67-FB9985901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898902"/>
            <a:ext cx="7081205" cy="3436193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It’s popular and versatile</a:t>
            </a:r>
          </a:p>
          <a:p>
            <a:pPr lvl="1"/>
            <a:r>
              <a:rPr lang="en" altLang="zh-TW" sz="1400" dirty="0"/>
              <a:t>Most popular programming languages on Stack Overflow [</a:t>
            </a:r>
            <a:r>
              <a:rPr lang="en" altLang="zh-TW" sz="1400" dirty="0">
                <a:hlinkClick r:id="rId2"/>
              </a:rPr>
              <a:t>Link</a:t>
            </a:r>
            <a:r>
              <a:rPr lang="en" altLang="zh-TW" sz="1400" dirty="0"/>
              <a:t>]</a:t>
            </a:r>
            <a:endParaRPr kumimoji="1" lang="en-US" altLang="zh-TW" sz="1400" dirty="0"/>
          </a:p>
          <a:p>
            <a:r>
              <a:rPr kumimoji="1" lang="en" altLang="zh-TW" sz="1400" dirty="0"/>
              <a:t>Netflix </a:t>
            </a:r>
            <a:r>
              <a:rPr kumimoji="1" lang="zh-TW" altLang="en-US" sz="1400" dirty="0"/>
              <a:t>幕後最大功臣是 </a:t>
            </a:r>
            <a:r>
              <a:rPr kumimoji="1" lang="en" altLang="zh-TW" sz="1400" dirty="0"/>
              <a:t>Python</a:t>
            </a:r>
            <a:r>
              <a:rPr kumimoji="1" lang="zh-TW" altLang="en" sz="1400" dirty="0"/>
              <a:t>！</a:t>
            </a:r>
            <a:r>
              <a:rPr kumimoji="1" lang="zh-TW" altLang="en-US" sz="1400" dirty="0"/>
              <a:t>工程師： 每個數據工具都靠 </a:t>
            </a:r>
            <a:r>
              <a:rPr kumimoji="1" lang="en" altLang="zh-TW" sz="1400" dirty="0"/>
              <a:t>Python </a:t>
            </a:r>
            <a:r>
              <a:rPr kumimoji="1" lang="zh-TW" altLang="en-US" sz="1400" dirty="0"/>
              <a:t>建構</a:t>
            </a:r>
            <a:r>
              <a:rPr kumimoji="1" lang="en-US" altLang="zh-TW" sz="1400" dirty="0"/>
              <a:t> [</a:t>
            </a:r>
            <a:r>
              <a:rPr kumimoji="1" lang="en-US" altLang="zh-TW" sz="1400" dirty="0">
                <a:hlinkClick r:id="rId3"/>
              </a:rPr>
              <a:t>Link</a:t>
            </a:r>
            <a:r>
              <a:rPr kumimoji="1" lang="en-US" altLang="zh-TW" sz="1400" dirty="0"/>
              <a:t>]</a:t>
            </a:r>
          </a:p>
          <a:p>
            <a:r>
              <a:rPr kumimoji="1" lang="en-US" altLang="zh-TW" sz="1400" dirty="0"/>
              <a:t>It connects us to the AI world (Big Data, Machine Learning and Deep Learning)</a:t>
            </a:r>
          </a:p>
          <a:p>
            <a:r>
              <a:rPr kumimoji="1" lang="en-US" altLang="zh-TW" sz="1400" dirty="0"/>
              <a:t>“</a:t>
            </a:r>
            <a:r>
              <a:rPr kumimoji="1" lang="en-US" altLang="zh-TW" sz="1400" b="1" i="1" dirty="0"/>
              <a:t>Life is short, you need Python.</a:t>
            </a:r>
            <a:r>
              <a:rPr kumimoji="1" lang="en-US" altLang="zh-TW" sz="1400" dirty="0"/>
              <a:t>”-- Bruce Eckel </a:t>
            </a:r>
          </a:p>
          <a:p>
            <a:pPr marL="0" indent="0">
              <a:buNone/>
            </a:pPr>
            <a:r>
              <a:rPr kumimoji="1" lang="en-US" altLang="zh-TW" sz="1400" dirty="0"/>
              <a:t>	(author of </a:t>
            </a:r>
            <a:r>
              <a:rPr lang="en" altLang="zh-TW" sz="1400" i="1" dirty="0"/>
              <a:t>Thinking in Java</a:t>
            </a:r>
            <a:r>
              <a:rPr lang="en" altLang="zh-TW" sz="1400" dirty="0"/>
              <a:t> and </a:t>
            </a:r>
            <a:r>
              <a:rPr lang="en" altLang="zh-TW" sz="1400" i="1" dirty="0"/>
              <a:t>Thinking in C++</a:t>
            </a:r>
            <a:r>
              <a:rPr kumimoji="1" lang="en-US" altLang="zh-TW" sz="1400" dirty="0"/>
              <a:t>)</a:t>
            </a:r>
            <a:endParaRPr kumimoji="1" lang="zh-TW" altLang="en-US" sz="1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E55C173-D53B-FD45-94BB-CC557D4DF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731" y="251192"/>
            <a:ext cx="1654493" cy="557213"/>
          </a:xfrm>
          <a:prstGeom prst="rect">
            <a:avLst/>
          </a:prstGeom>
        </p:spPr>
      </p:pic>
      <p:pic>
        <p:nvPicPr>
          <p:cNvPr id="1025" name="Picture 1" descr="page6image11203792">
            <a:extLst>
              <a:ext uri="{FF2B5EF4-FFF2-40B4-BE49-F238E27FC236}">
                <a16:creationId xmlns:a16="http://schemas.microsoft.com/office/drawing/2014/main" id="{A8266660-DDBD-3341-9FB5-10FBB56C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102" y="2845659"/>
            <a:ext cx="3841033" cy="222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904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44F2C3-F5B8-E647-8AB2-62DB9762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92967"/>
            <a:ext cx="5802751" cy="1067228"/>
          </a:xfrm>
        </p:spPr>
        <p:txBody>
          <a:bodyPr>
            <a:normAutofit/>
          </a:bodyPr>
          <a:lstStyle/>
          <a:p>
            <a:r>
              <a:rPr lang="zh-TW" altLang="en-US" sz="1890" dirty="0"/>
              <a:t>程式沒有標準答案，先求有，再求好</a:t>
            </a:r>
            <a:r>
              <a:rPr lang="en-US" altLang="zh-TW" sz="1890" dirty="0"/>
              <a:t>!</a:t>
            </a:r>
            <a:br>
              <a:rPr lang="en-US" altLang="zh-TW" sz="1890" dirty="0"/>
            </a:br>
            <a:r>
              <a:rPr lang="en-US" altLang="zh-TW" sz="1890" dirty="0"/>
              <a:t>(</a:t>
            </a:r>
            <a:r>
              <a:rPr lang="zh-TW" altLang="en-US" sz="1890" dirty="0"/>
              <a:t>勇於嘗試，不怕犯錯</a:t>
            </a:r>
            <a:r>
              <a:rPr lang="en-US" altLang="zh-TW" sz="1890" dirty="0"/>
              <a:t>)</a:t>
            </a:r>
            <a:endParaRPr kumimoji="1" lang="zh-TW" altLang="en-US" sz="189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4013C-5AB6-BB4D-9602-D4C39E214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196423"/>
            <a:ext cx="5802751" cy="3138672"/>
          </a:xfrm>
        </p:spPr>
        <p:txBody>
          <a:bodyPr/>
          <a:lstStyle/>
          <a:p>
            <a:r>
              <a:rPr lang="en" altLang="zh-TW" b="1" dirty="0" err="1"/>
              <a:t>LeetCode</a:t>
            </a:r>
            <a:r>
              <a:rPr lang="en" altLang="zh-TW" b="1" dirty="0"/>
              <a:t> 219. Contains Duplicate II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0DF5EB3-248C-164D-BF3E-7876382E0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556635"/>
            <a:ext cx="4524881" cy="324264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5E0310F-CE04-E64B-AF47-9875BD960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281" y="1556635"/>
            <a:ext cx="3118464" cy="216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56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48CDA0-A563-EF49-B258-25BDA36A0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有目標、有效率的學習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AFDD92-1BB6-EE4D-8F51-4C944FD2D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387098"/>
            <a:ext cx="6447501" cy="3143924"/>
          </a:xfrm>
        </p:spPr>
        <p:txBody>
          <a:bodyPr>
            <a:normAutofit/>
          </a:bodyPr>
          <a:lstStyle/>
          <a:p>
            <a:r>
              <a:rPr lang="zh-TW" altLang="en-US" sz="1600" b="1" dirty="0"/>
              <a:t>「一萬小時天才法則」致命漏洞，</a:t>
            </a:r>
            <a:r>
              <a:rPr lang="en-US" altLang="zh-TW" sz="1600" b="1" dirty="0"/>
              <a:t>10</a:t>
            </a:r>
            <a:r>
              <a:rPr lang="zh-TW" altLang="en-US" sz="1600" b="1" dirty="0"/>
              <a:t>年後終被揭露：光是努力沒有用，不正確的練習等於「埋沒天賦」</a:t>
            </a:r>
            <a:r>
              <a:rPr lang="en-US" altLang="zh-TW" sz="1600" b="1" dirty="0"/>
              <a:t>[</a:t>
            </a:r>
            <a:r>
              <a:rPr lang="en-US" altLang="zh-TW" sz="1600" b="1" dirty="0">
                <a:hlinkClick r:id="rId2"/>
              </a:rPr>
              <a:t>Link</a:t>
            </a:r>
            <a:r>
              <a:rPr lang="en-US" altLang="zh-TW" sz="1600" b="1" dirty="0"/>
              <a:t>]</a:t>
            </a:r>
            <a:endParaRPr lang="en-US" altLang="zh-TW" sz="1600" dirty="0"/>
          </a:p>
          <a:p>
            <a:pPr lvl="1"/>
            <a:r>
              <a:rPr lang="zh-TW" altLang="en-US" sz="1600" dirty="0"/>
              <a:t>定義清楚明確的目標</a:t>
            </a:r>
            <a:endParaRPr lang="en-US" altLang="zh-TW" sz="1600" dirty="0"/>
          </a:p>
          <a:p>
            <a:pPr lvl="1"/>
            <a:r>
              <a:rPr lang="zh-TW" altLang="en-US" sz="1600" dirty="0"/>
              <a:t>全神貫注，有意識地行動</a:t>
            </a:r>
            <a:endParaRPr lang="en-US" altLang="zh-TW" sz="1600" dirty="0"/>
          </a:p>
          <a:p>
            <a:pPr lvl="1"/>
            <a:r>
              <a:rPr lang="zh-TW" altLang="en-US" sz="1600" dirty="0"/>
              <a:t>意見回饋，並根據該回饋調整努力方向</a:t>
            </a:r>
            <a:endParaRPr kumimoji="1" lang="zh-TW" altLang="en-US" sz="1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332CBF-6C22-B841-BCAA-F2633AE08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414" y="2048028"/>
            <a:ext cx="2233088" cy="22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85763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119</TotalTime>
  <Words>1977</Words>
  <Application>Microsoft Macintosh PowerPoint</Application>
  <PresentationFormat>如螢幕大小 (16:9)</PresentationFormat>
  <Paragraphs>385</Paragraphs>
  <Slides>39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5" baseType="lpstr">
      <vt:lpstr>Arial</vt:lpstr>
      <vt:lpstr>Menlo</vt:lpstr>
      <vt:lpstr>Trebuchet MS</vt:lpstr>
      <vt:lpstr>verdana</vt:lpstr>
      <vt:lpstr>Wingdings 3</vt:lpstr>
      <vt:lpstr>多面向</vt:lpstr>
      <vt:lpstr>Python Basics – Lesson 1</vt:lpstr>
      <vt:lpstr>Books</vt:lpstr>
      <vt:lpstr>Computing language</vt:lpstr>
      <vt:lpstr>What’s Python?</vt:lpstr>
      <vt:lpstr>Why do I need to learn Python?</vt:lpstr>
      <vt:lpstr>There is not a single programming language for all purposes?  Why Python?</vt:lpstr>
      <vt:lpstr>Why</vt:lpstr>
      <vt:lpstr>程式沒有標準答案，先求有，再求好! (勇於嘗試，不怕犯錯)</vt:lpstr>
      <vt:lpstr>有目標、有效率的學習</vt:lpstr>
      <vt:lpstr>108課綱: 檢定、認證、競賽</vt:lpstr>
      <vt:lpstr>運算思維 Computation Thinking (CT)</vt:lpstr>
      <vt:lpstr>PowerPoint 簡報</vt:lpstr>
      <vt:lpstr>LeetCode 605. Can Place Flowers</vt:lpstr>
      <vt:lpstr>Example code</vt:lpstr>
      <vt:lpstr>Use domain knowledge</vt:lpstr>
      <vt:lpstr>Environment</vt:lpstr>
      <vt:lpstr>基本程式設計</vt:lpstr>
      <vt:lpstr>Output &amp; Input</vt:lpstr>
      <vt:lpstr>Type conversion</vt:lpstr>
      <vt:lpstr>f-string (取代 Chapter 4.3 format)</vt:lpstr>
      <vt:lpstr>eval()</vt:lpstr>
      <vt:lpstr>Variable Name Rules</vt:lpstr>
      <vt:lpstr>Python reserved words</vt:lpstr>
      <vt:lpstr>Arithmetic</vt:lpstr>
      <vt:lpstr>ITSA 05</vt:lpstr>
      <vt:lpstr>Assignment statement (對於偷懶的渴求是進步的動力)</vt:lpstr>
      <vt:lpstr>Comparator</vt:lpstr>
      <vt:lpstr>Logical Operators</vt:lpstr>
      <vt:lpstr>選擇敘述</vt:lpstr>
      <vt:lpstr>if / if-else / if-elif-else (Chapter 3.2)</vt:lpstr>
      <vt:lpstr>ITSA 01</vt:lpstr>
      <vt:lpstr>ITSA 02</vt:lpstr>
      <vt:lpstr>迴圈敘述</vt:lpstr>
      <vt:lpstr>for-loop (Chapter 3.3.1)</vt:lpstr>
      <vt:lpstr>ITSA 03</vt:lpstr>
      <vt:lpstr>while-loop (Chapter 3.3.2)</vt:lpstr>
      <vt:lpstr>while-loop (Chapter 3.3.2)</vt:lpstr>
      <vt:lpstr>Nested for-loop (Chapter 3.3.3)</vt:lpstr>
      <vt:lpstr>Nested for-loop (Chapter 3.3.3)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Basics – Lesson 1</dc:title>
  <dc:creator>秀芬 周</dc:creator>
  <cp:lastModifiedBy>秀芬 周</cp:lastModifiedBy>
  <cp:revision>10</cp:revision>
  <dcterms:created xsi:type="dcterms:W3CDTF">2019-06-01T02:57:14Z</dcterms:created>
  <dcterms:modified xsi:type="dcterms:W3CDTF">2019-06-01T05:11:53Z</dcterms:modified>
</cp:coreProperties>
</file>